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6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</p:sldIdLst>
  <p:sldSz cy="5143500" cx="9144000"/>
  <p:notesSz cx="6858000" cy="9144000"/>
  <p:embeddedFontLst>
    <p:embeddedFont>
      <p:font typeface="Roboto"/>
      <p:regular r:id="rId58"/>
      <p:bold r:id="rId59"/>
      <p:italic r:id="rId60"/>
      <p:boldItalic r:id="rId6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096">
          <p15:clr>
            <a:srgbClr val="747775"/>
          </p15:clr>
        </p15:guide>
        <p15:guide id="2" pos="254">
          <p15:clr>
            <a:srgbClr val="747775"/>
          </p15:clr>
        </p15:guide>
        <p15:guide id="3" pos="4248">
          <p15:clr>
            <a:srgbClr val="747775"/>
          </p15:clr>
        </p15:guide>
      </p15:sldGuideLst>
    </p:ext>
    <p:ext uri="GoogleSlidesCustomDataVersion2">
      <go:slidesCustomData xmlns:go="http://customooxmlschemas.google.com/" r:id="rId62" roundtripDataSignature="AMtx7mjhDuBTZgwnJ8o7OTI/JTvyfAtu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A3D9A2A-8C32-4B1C-8730-AEFE7443BA26}">
  <a:tblStyle styleId="{DA3D9A2A-8C32-4B1C-8730-AEFE7443BA26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96" orient="horz"/>
        <p:guide pos="254"/>
        <p:guide pos="424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62" Type="http://customschemas.google.com/relationships/presentationmetadata" Target="metadata"/><Relationship Id="rId61" Type="http://schemas.openxmlformats.org/officeDocument/2006/relationships/font" Target="fonts/Roboto-boldItalic.fntdata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60" Type="http://schemas.openxmlformats.org/officeDocument/2006/relationships/font" Target="fonts/Roboto-italic.fntdata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11" Type="http://schemas.openxmlformats.org/officeDocument/2006/relationships/slide" Target="slides/slide4.xml"/><Relationship Id="rId55" Type="http://schemas.openxmlformats.org/officeDocument/2006/relationships/slide" Target="slides/slide48.xml"/><Relationship Id="rId10" Type="http://schemas.openxmlformats.org/officeDocument/2006/relationships/slide" Target="slides/slide3.xml"/><Relationship Id="rId54" Type="http://schemas.openxmlformats.org/officeDocument/2006/relationships/slide" Target="slides/slide47.xml"/><Relationship Id="rId13" Type="http://schemas.openxmlformats.org/officeDocument/2006/relationships/slide" Target="slides/slide6.xml"/><Relationship Id="rId57" Type="http://schemas.openxmlformats.org/officeDocument/2006/relationships/slide" Target="slides/slide50.xml"/><Relationship Id="rId12" Type="http://schemas.openxmlformats.org/officeDocument/2006/relationships/slide" Target="slides/slide5.xml"/><Relationship Id="rId56" Type="http://schemas.openxmlformats.org/officeDocument/2006/relationships/slide" Target="slides/slide49.xml"/><Relationship Id="rId15" Type="http://schemas.openxmlformats.org/officeDocument/2006/relationships/slide" Target="slides/slide8.xml"/><Relationship Id="rId59" Type="http://schemas.openxmlformats.org/officeDocument/2006/relationships/font" Target="fonts/Roboto-bold.fntdata"/><Relationship Id="rId14" Type="http://schemas.openxmlformats.org/officeDocument/2006/relationships/slide" Target="slides/slide7.xml"/><Relationship Id="rId58" Type="http://schemas.openxmlformats.org/officeDocument/2006/relationships/font" Target="fonts/Roboto-regular.fnt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i="1" lang="en"/>
              <a:t>Hello and welcome to this training on family planning counselling. Thank you so much for taking the time to attend.</a:t>
            </a:r>
            <a:endParaRPr i="1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e4d50b225a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" name="Google Shape;232;g1e4d50b225a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i="1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5bb3373efd_0_6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" name="Google Shape;238;g25bb3373efd_0_6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5bb3373efd_0_4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" name="Google Shape;245;g25bb3373efd_0_4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48c90e99a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248c90e99a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823480da9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6" name="Google Shape;256;g2823480da9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5bb3373efd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2" name="Google Shape;262;g25bb3373efd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5945c1b091_0_5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g25945c1b091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i="1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7efe63637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5" name="Google Shape;275;g27efe63637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5bb3373efd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1" name="Google Shape;281;g25bb3373efd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Wait for the room to provide answers to the question. Prompt if they do not talk about previous negative experiences with side effects, e.g. irregular bleeding, cramping, headaches or nausea.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823480da9c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0" name="Google Shape;290;g2823480da9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e4d50b225a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g1e4d50b225a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59e25753bf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7" name="Google Shape;297;g259e25753bf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5bb3373efd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6" name="Google Shape;306;g25bb3373efd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823480da9c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5" name="Google Shape;315;g2823480da9c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8280b06b43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4" name="Google Shape;324;g28280b06b43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823480da9c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3" name="Google Shape;333;g2823480da9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5c3d01860d_2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2" name="Google Shape;342;g25c3d01860d_2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2823480da9c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2" name="Google Shape;352;g2823480da9c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25bb3373efd_0_4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8" name="Google Shape;358;g25bb3373efd_0_4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23ac2d3600a_0_4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7" name="Google Shape;367;g23ac2d3600a_0_4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5bb3373efd_0_3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6" name="Google Shape;376;g25bb3373efd_0_3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28280b06b43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6" name="Google Shape;386;g28280b06b43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25bb3373efd_0_7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6" name="Google Shape;396;g25bb3373efd_0_7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25c3d01860d_2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9" name="Google Shape;409;g25c3d01860d_2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2823480da9c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9" name="Google Shape;419;g2823480da9c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25bb3373efd_0_4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8" name="Google Shape;428;g25bb3373efd_0_4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2823480da9c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7" name="Google Shape;437;g2823480da9c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23bc328ce82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9" name="Google Shape;449;g23bc328ce82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2471bdcb59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2" name="Google Shape;462;g2471bdcb59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2471bdcb59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1" name="Google Shape;471;g2471bdcb59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25bb3373efd_0_4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0" name="Google Shape;480;g25bb3373efd_0_4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i="1" lang="en"/>
              <a:t>Here are a few guidelines for today. Most importantly, respect one another. Listen and take seriously what your fellow participants say, even if you disagree. It’s also important to keep an open mind: there is a lot to know about family planning. Make sure to please speak up if you have questions: raise your hand at any time if you want to ask a question. We’re here to learn!</a:t>
            </a:r>
            <a:endParaRPr i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i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i="1" lang="en"/>
              <a:t>In order to make these possible, please do not use your phone during sessions.</a:t>
            </a:r>
            <a:endParaRPr i="1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28434bcf8b0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9" name="Google Shape;489;g28434bcf8b0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25a83ac03d1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5" name="Google Shape;495;g25a83ac03d1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25a83ac03d1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4" name="Google Shape;504;g25a83ac03d1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5a83ac03d1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1" name="Google Shape;511;g25a83ac03d1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25a83ac03d1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7" name="Google Shape;517;g25a83ac03d1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5" name="Google Shape;525;p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25945c1b09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2" name="Google Shape;532;g25945c1b09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25f0d46d54c_0_2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8" name="Google Shape;538;g25f0d46d54c_0_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25c3d01860d_2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4" name="Google Shape;544;g25c3d01860d_2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23bc328ce82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0" name="Google Shape;550;g23bc328ce82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e4d50b225a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g1e4d50b225a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i="1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7" name="Google Shape;557;p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8434bcf8b0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g28434bcf8b0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5f0d46d54c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g25f0d46d54c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526b55f557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g2526b55f557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84cf949e3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g284cf949e3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F2907D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8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" name="Google Shape;11;p148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14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1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30000" y="85350"/>
            <a:ext cx="1479125" cy="58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48"/>
          <p:cNvPicPr preferRelativeResize="0"/>
          <p:nvPr/>
        </p:nvPicPr>
        <p:blipFill rotWithShape="1">
          <a:blip r:embed="rId3">
            <a:alphaModFix/>
          </a:blip>
          <a:srcRect b="33161" l="0" r="0" t="29990"/>
          <a:stretch/>
        </p:blipFill>
        <p:spPr>
          <a:xfrm>
            <a:off x="289200" y="123154"/>
            <a:ext cx="1479125" cy="544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157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60" name="Google Shape;60;p157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57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57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157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57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" name="Google Shape;65;p157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6" name="Google Shape;66;p15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8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9" name="Google Shape;69;p15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159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2" name="Google Shape;72;p159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59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59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59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59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" name="Google Shape;77;p159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59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5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0"/>
          <p:cNvSpPr txBox="1"/>
          <p:nvPr>
            <p:ph type="title"/>
          </p:nvPr>
        </p:nvSpPr>
        <p:spPr>
          <a:xfrm>
            <a:off x="457200" y="18930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2907D"/>
              </a:buClr>
              <a:buSzPts val="3000"/>
              <a:buNone/>
              <a:defRPr>
                <a:solidFill>
                  <a:srgbClr val="F2907D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2907D"/>
              </a:buClr>
              <a:buSzPts val="3000"/>
              <a:buNone/>
              <a:defRPr>
                <a:solidFill>
                  <a:srgbClr val="F2907D"/>
                </a:solidFill>
              </a:defRPr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2907D"/>
              </a:buClr>
              <a:buSzPts val="3000"/>
              <a:buNone/>
              <a:defRPr>
                <a:solidFill>
                  <a:srgbClr val="F2907D"/>
                </a:solidFill>
              </a:defRPr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2907D"/>
              </a:buClr>
              <a:buSzPts val="3000"/>
              <a:buNone/>
              <a:defRPr>
                <a:solidFill>
                  <a:srgbClr val="F2907D"/>
                </a:solidFill>
              </a:defRPr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2907D"/>
              </a:buClr>
              <a:buSzPts val="3000"/>
              <a:buNone/>
              <a:defRPr>
                <a:solidFill>
                  <a:srgbClr val="F2907D"/>
                </a:solidFill>
              </a:defRPr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2907D"/>
              </a:buClr>
              <a:buSzPts val="3000"/>
              <a:buNone/>
              <a:defRPr>
                <a:solidFill>
                  <a:srgbClr val="F2907D"/>
                </a:solidFill>
              </a:defRPr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2907D"/>
              </a:buClr>
              <a:buSzPts val="3000"/>
              <a:buNone/>
              <a:defRPr>
                <a:solidFill>
                  <a:srgbClr val="F2907D"/>
                </a:solidFill>
              </a:defRPr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2907D"/>
              </a:buClr>
              <a:buSzPts val="3000"/>
              <a:buNone/>
              <a:defRPr>
                <a:solidFill>
                  <a:srgbClr val="F2907D"/>
                </a:solidFill>
              </a:defRPr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2907D"/>
              </a:buClr>
              <a:buSzPts val="3000"/>
              <a:buNone/>
              <a:defRPr>
                <a:solidFill>
                  <a:srgbClr val="F2907D"/>
                </a:solidFill>
              </a:defRPr>
            </a:lvl9pPr>
          </a:lstStyle>
          <a:p/>
        </p:txBody>
      </p:sp>
      <p:sp>
        <p:nvSpPr>
          <p:cNvPr id="82" name="Google Shape;82;p160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  <a:defRPr/>
            </a:lvl2pPr>
            <a:lvl3pPr indent="-342900" lvl="2" marL="137160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  <a:defRPr/>
            </a:lvl5pPr>
            <a:lvl6pPr indent="-342900" lvl="5" marL="274320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1"/>
          <p:cNvSpPr txBox="1"/>
          <p:nvPr>
            <p:ph type="title"/>
          </p:nvPr>
        </p:nvSpPr>
        <p:spPr>
          <a:xfrm>
            <a:off x="379412" y="235744"/>
            <a:ext cx="7594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5" name="Google Shape;85;p161"/>
          <p:cNvSpPr txBox="1"/>
          <p:nvPr>
            <p:ph idx="1" type="body"/>
          </p:nvPr>
        </p:nvSpPr>
        <p:spPr>
          <a:xfrm>
            <a:off x="457200" y="1200151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55600" lvl="2" marL="1371600" marR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42900" lvl="3" marL="1828800" marR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42900" lvl="4" marL="2286000" marR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42900" lvl="6" marL="3200400" marR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42900" lvl="7" marL="3657600" marR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42900" lvl="8" marL="4114800" marR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6" name="Google Shape;86;p161"/>
          <p:cNvSpPr txBox="1"/>
          <p:nvPr>
            <p:ph idx="2" type="body"/>
          </p:nvPr>
        </p:nvSpPr>
        <p:spPr>
          <a:xfrm>
            <a:off x="4648200" y="1200151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55600" lvl="2" marL="1371600" marR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42900" lvl="3" marL="1828800" marR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42900" lvl="4" marL="2286000" marR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42900" lvl="6" marL="3200400" marR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42900" lvl="7" marL="3657600" marR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42900" lvl="8" marL="4114800" marR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7" name="Google Shape;87;p161"/>
          <p:cNvSpPr txBox="1"/>
          <p:nvPr>
            <p:ph idx="12" type="sldNum"/>
          </p:nvPr>
        </p:nvSpPr>
        <p:spPr>
          <a:xfrm>
            <a:off x="6815137" y="4749403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b="0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F2907D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oogle Shape;93;g25f0d46d54c_0_13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94" name="Google Shape;94;g25f0d46d54c_0_13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rgbClr val="DD7E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g25f0d46d54c_0_13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rgbClr val="E6B8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g25f0d46d54c_0_13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rgbClr val="DD7E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g25f0d46d54c_0_13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rgbClr val="E6B8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g25f0d46d54c_0_13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rgbClr val="E6B8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9" name="Google Shape;99;g25f0d46d54c_0_132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0" name="Google Shape;100;g25f0d46d54c_0_13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g25f0d46d54c_0_109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103" name="Google Shape;103;g25f0d46d54c_0_109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rgbClr val="F290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g25f0d46d54c_0_109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rgbClr val="F290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g25f0d46d54c_0_109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rgbClr val="E6B8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g25f0d46d54c_0_109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rgbClr val="E6B8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g25f0d46d54c_0_109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rgbClr val="F290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8" name="Google Shape;108;g25f0d46d54c_0_10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907D"/>
              </a:buClr>
              <a:buSzPts val="3000"/>
              <a:buNone/>
              <a:defRPr>
                <a:solidFill>
                  <a:srgbClr val="F2907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907D"/>
              </a:buClr>
              <a:buSzPts val="3000"/>
              <a:buNone/>
              <a:defRPr>
                <a:solidFill>
                  <a:srgbClr val="F2907D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907D"/>
              </a:buClr>
              <a:buSzPts val="3000"/>
              <a:buNone/>
              <a:defRPr>
                <a:solidFill>
                  <a:srgbClr val="F2907D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907D"/>
              </a:buClr>
              <a:buSzPts val="3000"/>
              <a:buNone/>
              <a:defRPr>
                <a:solidFill>
                  <a:srgbClr val="F2907D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907D"/>
              </a:buClr>
              <a:buSzPts val="3000"/>
              <a:buNone/>
              <a:defRPr>
                <a:solidFill>
                  <a:srgbClr val="F2907D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907D"/>
              </a:buClr>
              <a:buSzPts val="3000"/>
              <a:buNone/>
              <a:defRPr>
                <a:solidFill>
                  <a:srgbClr val="F2907D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907D"/>
              </a:buClr>
              <a:buSzPts val="3000"/>
              <a:buNone/>
              <a:defRPr>
                <a:solidFill>
                  <a:srgbClr val="F2907D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907D"/>
              </a:buClr>
              <a:buSzPts val="3000"/>
              <a:buNone/>
              <a:defRPr>
                <a:solidFill>
                  <a:srgbClr val="F2907D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907D"/>
              </a:buClr>
              <a:buSzPts val="3000"/>
              <a:buNone/>
              <a:defRPr>
                <a:solidFill>
                  <a:srgbClr val="F2907D"/>
                </a:solidFill>
              </a:defRPr>
            </a:lvl9pPr>
          </a:lstStyle>
          <a:p/>
        </p:txBody>
      </p:sp>
      <p:sp>
        <p:nvSpPr>
          <p:cNvPr id="109" name="Google Shape;109;g25f0d46d54c_0_109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0" name="Google Shape;110;g25f0d46d54c_0_10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F2907D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5f0d46d54c_0_100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3" name="Google Shape;113;g25f0d46d54c_0_100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4" name="Google Shape;114;g25f0d46d54c_0_10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5" name="Google Shape;115;g25f0d46d54c_0_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30000" y="85350"/>
            <a:ext cx="1479125" cy="58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g25f0d46d54c_0_100"/>
          <p:cNvPicPr preferRelativeResize="0"/>
          <p:nvPr/>
        </p:nvPicPr>
        <p:blipFill rotWithShape="1">
          <a:blip r:embed="rId3">
            <a:alphaModFix/>
          </a:blip>
          <a:srcRect b="33162" l="0" r="0" t="29990"/>
          <a:stretch/>
        </p:blipFill>
        <p:spPr>
          <a:xfrm>
            <a:off x="289200" y="123154"/>
            <a:ext cx="1479125" cy="544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5f0d46d54c_0_10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907D"/>
              </a:buClr>
              <a:buSzPts val="3000"/>
              <a:buNone/>
              <a:defRPr>
                <a:solidFill>
                  <a:srgbClr val="F2907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907D"/>
              </a:buClr>
              <a:buSzPts val="3000"/>
              <a:buNone/>
              <a:defRPr>
                <a:solidFill>
                  <a:srgbClr val="F2907D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907D"/>
              </a:buClr>
              <a:buSzPts val="3000"/>
              <a:buNone/>
              <a:defRPr>
                <a:solidFill>
                  <a:srgbClr val="F2907D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907D"/>
              </a:buClr>
              <a:buSzPts val="3000"/>
              <a:buNone/>
              <a:defRPr>
                <a:solidFill>
                  <a:srgbClr val="F2907D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907D"/>
              </a:buClr>
              <a:buSzPts val="3000"/>
              <a:buNone/>
              <a:defRPr>
                <a:solidFill>
                  <a:srgbClr val="F2907D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907D"/>
              </a:buClr>
              <a:buSzPts val="3000"/>
              <a:buNone/>
              <a:defRPr>
                <a:solidFill>
                  <a:srgbClr val="F2907D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907D"/>
              </a:buClr>
              <a:buSzPts val="3000"/>
              <a:buNone/>
              <a:defRPr>
                <a:solidFill>
                  <a:srgbClr val="F2907D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907D"/>
              </a:buClr>
              <a:buSzPts val="3000"/>
              <a:buNone/>
              <a:defRPr>
                <a:solidFill>
                  <a:srgbClr val="F2907D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907D"/>
              </a:buClr>
              <a:buSzPts val="3000"/>
              <a:buNone/>
              <a:defRPr>
                <a:solidFill>
                  <a:srgbClr val="F2907D"/>
                </a:solidFill>
              </a:defRPr>
            </a:lvl9pPr>
          </a:lstStyle>
          <a:p/>
        </p:txBody>
      </p:sp>
      <p:sp>
        <p:nvSpPr>
          <p:cNvPr id="119" name="Google Shape;119;g25f0d46d54c_0_10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5f0d46d54c_0_11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907D"/>
              </a:buClr>
              <a:buSzPts val="3000"/>
              <a:buNone/>
              <a:defRPr>
                <a:solidFill>
                  <a:srgbClr val="F2907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907D"/>
              </a:buClr>
              <a:buSzPts val="3000"/>
              <a:buNone/>
              <a:defRPr>
                <a:solidFill>
                  <a:srgbClr val="F2907D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907D"/>
              </a:buClr>
              <a:buSzPts val="3000"/>
              <a:buNone/>
              <a:defRPr>
                <a:solidFill>
                  <a:srgbClr val="F2907D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907D"/>
              </a:buClr>
              <a:buSzPts val="3000"/>
              <a:buNone/>
              <a:defRPr>
                <a:solidFill>
                  <a:srgbClr val="F2907D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907D"/>
              </a:buClr>
              <a:buSzPts val="3000"/>
              <a:buNone/>
              <a:defRPr>
                <a:solidFill>
                  <a:srgbClr val="F2907D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907D"/>
              </a:buClr>
              <a:buSzPts val="3000"/>
              <a:buNone/>
              <a:defRPr>
                <a:solidFill>
                  <a:srgbClr val="F2907D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907D"/>
              </a:buClr>
              <a:buSzPts val="3000"/>
              <a:buNone/>
              <a:defRPr>
                <a:solidFill>
                  <a:srgbClr val="F2907D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907D"/>
              </a:buClr>
              <a:buSzPts val="3000"/>
              <a:buNone/>
              <a:defRPr>
                <a:solidFill>
                  <a:srgbClr val="F2907D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907D"/>
              </a:buClr>
              <a:buSzPts val="3000"/>
              <a:buNone/>
              <a:defRPr>
                <a:solidFill>
                  <a:srgbClr val="F2907D"/>
                </a:solidFill>
              </a:defRPr>
            </a:lvl9pPr>
          </a:lstStyle>
          <a:p/>
        </p:txBody>
      </p:sp>
      <p:sp>
        <p:nvSpPr>
          <p:cNvPr id="17" name="Google Shape;17;p14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5f0d46d54c_0_121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rgbClr val="F290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4" name="Google Shape;124;g25f0d46d54c_0_1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5" name="Google Shape;125;g25f0d46d54c_0_121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907D"/>
              </a:buClr>
              <a:buSzPts val="4200"/>
              <a:buNone/>
              <a:defRPr sz="4200">
                <a:solidFill>
                  <a:srgbClr val="F2907D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907D"/>
              </a:buClr>
              <a:buSzPts val="4200"/>
              <a:buNone/>
              <a:defRPr sz="4200">
                <a:solidFill>
                  <a:srgbClr val="F2907D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907D"/>
              </a:buClr>
              <a:buSzPts val="4200"/>
              <a:buNone/>
              <a:defRPr sz="4200">
                <a:solidFill>
                  <a:srgbClr val="F2907D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907D"/>
              </a:buClr>
              <a:buSzPts val="4200"/>
              <a:buNone/>
              <a:defRPr sz="4200">
                <a:solidFill>
                  <a:srgbClr val="F2907D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907D"/>
              </a:buClr>
              <a:buSzPts val="4200"/>
              <a:buNone/>
              <a:defRPr sz="4200">
                <a:solidFill>
                  <a:srgbClr val="F2907D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907D"/>
              </a:buClr>
              <a:buSzPts val="4200"/>
              <a:buNone/>
              <a:defRPr sz="4200">
                <a:solidFill>
                  <a:srgbClr val="F2907D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907D"/>
              </a:buClr>
              <a:buSzPts val="4200"/>
              <a:buNone/>
              <a:defRPr sz="4200">
                <a:solidFill>
                  <a:srgbClr val="F2907D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907D"/>
              </a:buClr>
              <a:buSzPts val="4200"/>
              <a:buNone/>
              <a:defRPr sz="4200">
                <a:solidFill>
                  <a:srgbClr val="F2907D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907D"/>
              </a:buClr>
              <a:buSzPts val="4200"/>
              <a:buNone/>
              <a:defRPr sz="4200">
                <a:solidFill>
                  <a:srgbClr val="F2907D"/>
                </a:solidFill>
              </a:defRPr>
            </a:lvl9pPr>
          </a:lstStyle>
          <a:p/>
        </p:txBody>
      </p:sp>
      <p:sp>
        <p:nvSpPr>
          <p:cNvPr id="126" name="Google Shape;126;g25f0d46d54c_0_121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27" name="Google Shape;127;g25f0d46d54c_0_1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8" name="Google Shape;128;g25f0d46d54c_0_12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ubtitle and Content">
  <p:cSld name="Title Subtitle and Conten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5f0d46d54c_0_128"/>
          <p:cNvSpPr txBox="1"/>
          <p:nvPr>
            <p:ph type="title"/>
          </p:nvPr>
        </p:nvSpPr>
        <p:spPr>
          <a:xfrm>
            <a:off x="685800" y="209971"/>
            <a:ext cx="77724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1" name="Google Shape;131;g25f0d46d54c_0_128"/>
          <p:cNvSpPr txBox="1"/>
          <p:nvPr>
            <p:ph idx="1" type="body"/>
          </p:nvPr>
        </p:nvSpPr>
        <p:spPr>
          <a:xfrm>
            <a:off x="685800" y="1089316"/>
            <a:ext cx="7772400" cy="32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32" name="Google Shape;132;g25f0d46d54c_0_128"/>
          <p:cNvSpPr txBox="1"/>
          <p:nvPr>
            <p:ph idx="2" type="body"/>
          </p:nvPr>
        </p:nvSpPr>
        <p:spPr>
          <a:xfrm>
            <a:off x="685800" y="700088"/>
            <a:ext cx="7772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ctr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indent="-3175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5f0d46d54c_0_14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907D"/>
              </a:buClr>
              <a:buSzPts val="3000"/>
              <a:buNone/>
              <a:defRPr>
                <a:solidFill>
                  <a:srgbClr val="F2907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907D"/>
              </a:buClr>
              <a:buSzPts val="3000"/>
              <a:buNone/>
              <a:defRPr>
                <a:solidFill>
                  <a:srgbClr val="F2907D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907D"/>
              </a:buClr>
              <a:buSzPts val="3000"/>
              <a:buNone/>
              <a:defRPr>
                <a:solidFill>
                  <a:srgbClr val="F2907D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907D"/>
              </a:buClr>
              <a:buSzPts val="3000"/>
              <a:buNone/>
              <a:defRPr>
                <a:solidFill>
                  <a:srgbClr val="F2907D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907D"/>
              </a:buClr>
              <a:buSzPts val="3000"/>
              <a:buNone/>
              <a:defRPr>
                <a:solidFill>
                  <a:srgbClr val="F2907D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907D"/>
              </a:buClr>
              <a:buSzPts val="3000"/>
              <a:buNone/>
              <a:defRPr>
                <a:solidFill>
                  <a:srgbClr val="F2907D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907D"/>
              </a:buClr>
              <a:buSzPts val="3000"/>
              <a:buNone/>
              <a:defRPr>
                <a:solidFill>
                  <a:srgbClr val="F2907D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907D"/>
              </a:buClr>
              <a:buSzPts val="3000"/>
              <a:buNone/>
              <a:defRPr>
                <a:solidFill>
                  <a:srgbClr val="F2907D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907D"/>
              </a:buClr>
              <a:buSzPts val="3000"/>
              <a:buNone/>
              <a:defRPr>
                <a:solidFill>
                  <a:srgbClr val="F2907D"/>
                </a:solidFill>
              </a:defRPr>
            </a:lvl9pPr>
          </a:lstStyle>
          <a:p/>
        </p:txBody>
      </p:sp>
      <p:sp>
        <p:nvSpPr>
          <p:cNvPr id="135" name="Google Shape;135;g25f0d46d54c_0_141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36" name="Google Shape;136;g25f0d46d54c_0_141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37" name="Google Shape;137;g25f0d46d54c_0_14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5f0d46d54c_0_14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907D"/>
              </a:buClr>
              <a:buSzPts val="2400"/>
              <a:buNone/>
              <a:defRPr sz="2400">
                <a:solidFill>
                  <a:srgbClr val="F2907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907D"/>
              </a:buClr>
              <a:buSzPts val="2400"/>
              <a:buNone/>
              <a:defRPr sz="2400">
                <a:solidFill>
                  <a:srgbClr val="F2907D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907D"/>
              </a:buClr>
              <a:buSzPts val="2400"/>
              <a:buNone/>
              <a:defRPr sz="2400">
                <a:solidFill>
                  <a:srgbClr val="F2907D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907D"/>
              </a:buClr>
              <a:buSzPts val="2400"/>
              <a:buNone/>
              <a:defRPr sz="2400">
                <a:solidFill>
                  <a:srgbClr val="F2907D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907D"/>
              </a:buClr>
              <a:buSzPts val="2400"/>
              <a:buNone/>
              <a:defRPr sz="2400">
                <a:solidFill>
                  <a:srgbClr val="F2907D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907D"/>
              </a:buClr>
              <a:buSzPts val="2400"/>
              <a:buNone/>
              <a:defRPr sz="2400">
                <a:solidFill>
                  <a:srgbClr val="F2907D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907D"/>
              </a:buClr>
              <a:buSzPts val="2400"/>
              <a:buNone/>
              <a:defRPr sz="2400">
                <a:solidFill>
                  <a:srgbClr val="F2907D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907D"/>
              </a:buClr>
              <a:buSzPts val="2400"/>
              <a:buNone/>
              <a:defRPr sz="2400">
                <a:solidFill>
                  <a:srgbClr val="F2907D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907D"/>
              </a:buClr>
              <a:buSzPts val="2400"/>
              <a:buNone/>
              <a:defRPr sz="2400">
                <a:solidFill>
                  <a:srgbClr val="F2907D"/>
                </a:solidFill>
              </a:defRPr>
            </a:lvl9pPr>
          </a:lstStyle>
          <a:p/>
        </p:txBody>
      </p:sp>
      <p:sp>
        <p:nvSpPr>
          <p:cNvPr id="140" name="Google Shape;140;g25f0d46d54c_0_146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1" name="Google Shape;141;g25f0d46d54c_0_14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g25f0d46d54c_0_150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44" name="Google Shape;144;g25f0d46d54c_0_150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g25f0d46d54c_0_150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g25f0d46d54c_0_150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g25f0d46d54c_0_150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g25f0d46d54c_0_150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" name="Google Shape;149;g25f0d46d54c_0_150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0" name="Google Shape;150;g25f0d46d54c_0_15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5f0d46d54c_0_159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53" name="Google Shape;153;g25f0d46d54c_0_15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g25f0d46d54c_0_16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56" name="Google Shape;156;g25f0d46d54c_0_16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g25f0d46d54c_0_16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g25f0d46d54c_0_16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g25f0d46d54c_0_16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g25f0d46d54c_0_16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1" name="Google Shape;161;g25f0d46d54c_0_162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2" name="Google Shape;162;g25f0d46d54c_0_162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3" name="Google Shape;163;g25f0d46d54c_0_16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5f0d46d54c_0_172"/>
          <p:cNvSpPr txBox="1"/>
          <p:nvPr>
            <p:ph type="title"/>
          </p:nvPr>
        </p:nvSpPr>
        <p:spPr>
          <a:xfrm>
            <a:off x="457200" y="18930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2907D"/>
              </a:buClr>
              <a:buSzPts val="3000"/>
              <a:buNone/>
              <a:defRPr>
                <a:solidFill>
                  <a:srgbClr val="F2907D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2907D"/>
              </a:buClr>
              <a:buSzPts val="3000"/>
              <a:buNone/>
              <a:defRPr>
                <a:solidFill>
                  <a:srgbClr val="F2907D"/>
                </a:solidFill>
              </a:defRPr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2907D"/>
              </a:buClr>
              <a:buSzPts val="3000"/>
              <a:buNone/>
              <a:defRPr>
                <a:solidFill>
                  <a:srgbClr val="F2907D"/>
                </a:solidFill>
              </a:defRPr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2907D"/>
              </a:buClr>
              <a:buSzPts val="3000"/>
              <a:buNone/>
              <a:defRPr>
                <a:solidFill>
                  <a:srgbClr val="F2907D"/>
                </a:solidFill>
              </a:defRPr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2907D"/>
              </a:buClr>
              <a:buSzPts val="3000"/>
              <a:buNone/>
              <a:defRPr>
                <a:solidFill>
                  <a:srgbClr val="F2907D"/>
                </a:solidFill>
              </a:defRPr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2907D"/>
              </a:buClr>
              <a:buSzPts val="3000"/>
              <a:buNone/>
              <a:defRPr>
                <a:solidFill>
                  <a:srgbClr val="F2907D"/>
                </a:solidFill>
              </a:defRPr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2907D"/>
              </a:buClr>
              <a:buSzPts val="3000"/>
              <a:buNone/>
              <a:defRPr>
                <a:solidFill>
                  <a:srgbClr val="F2907D"/>
                </a:solidFill>
              </a:defRPr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2907D"/>
              </a:buClr>
              <a:buSzPts val="3000"/>
              <a:buNone/>
              <a:defRPr>
                <a:solidFill>
                  <a:srgbClr val="F2907D"/>
                </a:solidFill>
              </a:defRPr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2907D"/>
              </a:buClr>
              <a:buSzPts val="3000"/>
              <a:buNone/>
              <a:defRPr>
                <a:solidFill>
                  <a:srgbClr val="F2907D"/>
                </a:solidFill>
              </a:defRPr>
            </a:lvl9pPr>
          </a:lstStyle>
          <a:p/>
        </p:txBody>
      </p:sp>
      <p:sp>
        <p:nvSpPr>
          <p:cNvPr id="166" name="Google Shape;166;g25f0d46d54c_0_172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  <a:defRPr/>
            </a:lvl2pPr>
            <a:lvl3pPr indent="-342900" lvl="2" marL="137160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  <a:defRPr/>
            </a:lvl5pPr>
            <a:lvl6pPr indent="-342900" lvl="5" marL="274320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5f0d46d54c_0_175"/>
          <p:cNvSpPr txBox="1"/>
          <p:nvPr>
            <p:ph type="title"/>
          </p:nvPr>
        </p:nvSpPr>
        <p:spPr>
          <a:xfrm>
            <a:off x="379412" y="235744"/>
            <a:ext cx="7594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69" name="Google Shape;169;g25f0d46d54c_0_175"/>
          <p:cNvSpPr txBox="1"/>
          <p:nvPr>
            <p:ph idx="1" type="body"/>
          </p:nvPr>
        </p:nvSpPr>
        <p:spPr>
          <a:xfrm>
            <a:off x="457200" y="1200151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55600" lvl="2" marL="1371600" marR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42900" lvl="3" marL="1828800" marR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42900" lvl="4" marL="2286000" marR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42900" lvl="6" marL="3200400" marR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42900" lvl="7" marL="3657600" marR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42900" lvl="8" marL="4114800" marR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70" name="Google Shape;170;g25f0d46d54c_0_175"/>
          <p:cNvSpPr txBox="1"/>
          <p:nvPr>
            <p:ph idx="2" type="body"/>
          </p:nvPr>
        </p:nvSpPr>
        <p:spPr>
          <a:xfrm>
            <a:off x="4648200" y="1200151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55600" lvl="2" marL="1371600" marR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42900" lvl="3" marL="1828800" marR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42900" lvl="4" marL="2286000" marR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42900" lvl="6" marL="3200400" marR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42900" lvl="7" marL="3657600" marR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42900" lvl="8" marL="4114800" marR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71" name="Google Shape;171;g25f0d46d54c_0_175"/>
          <p:cNvSpPr txBox="1"/>
          <p:nvPr>
            <p:ph idx="12" type="sldNum"/>
          </p:nvPr>
        </p:nvSpPr>
        <p:spPr>
          <a:xfrm>
            <a:off x="6815137" y="4749403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b="0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150"/>
          <p:cNvGrpSpPr/>
          <p:nvPr/>
        </p:nvGrpSpPr>
        <p:grpSpPr>
          <a:xfrm>
            <a:off x="0" y="4424408"/>
            <a:ext cx="9144000" cy="719078"/>
            <a:chOff x="0" y="4317068"/>
            <a:chExt cx="9144000" cy="826526"/>
          </a:xfrm>
        </p:grpSpPr>
        <p:sp>
          <p:nvSpPr>
            <p:cNvPr id="20" name="Google Shape;20;p150"/>
            <p:cNvSpPr/>
            <p:nvPr/>
          </p:nvSpPr>
          <p:spPr>
            <a:xfrm>
              <a:off x="8154900" y="4317068"/>
              <a:ext cx="989100" cy="574500"/>
            </a:xfrm>
            <a:prstGeom prst="rtTriangle">
              <a:avLst/>
            </a:prstGeom>
            <a:solidFill>
              <a:srgbClr val="F290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50"/>
            <p:cNvSpPr/>
            <p:nvPr/>
          </p:nvSpPr>
          <p:spPr>
            <a:xfrm flipH="1">
              <a:off x="6181175" y="4331366"/>
              <a:ext cx="989100" cy="560100"/>
            </a:xfrm>
            <a:prstGeom prst="rtTriangle">
              <a:avLst/>
            </a:prstGeom>
            <a:solidFill>
              <a:srgbClr val="F290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150"/>
            <p:cNvSpPr/>
            <p:nvPr/>
          </p:nvSpPr>
          <p:spPr>
            <a:xfrm>
              <a:off x="7170275" y="4331441"/>
              <a:ext cx="989100" cy="560100"/>
            </a:xfrm>
            <a:prstGeom prst="rect">
              <a:avLst/>
            </a:prstGeom>
            <a:solidFill>
              <a:srgbClr val="E6B8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50"/>
            <p:cNvSpPr/>
            <p:nvPr/>
          </p:nvSpPr>
          <p:spPr>
            <a:xfrm rot="10800000">
              <a:off x="8154750" y="4317072"/>
              <a:ext cx="989100" cy="574500"/>
            </a:xfrm>
            <a:prstGeom prst="rtTriangle">
              <a:avLst/>
            </a:prstGeom>
            <a:solidFill>
              <a:srgbClr val="E6B8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50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rgbClr val="F290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" name="Google Shape;25;p15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907D"/>
              </a:buClr>
              <a:buSzPts val="3000"/>
              <a:buNone/>
              <a:defRPr>
                <a:solidFill>
                  <a:srgbClr val="F2907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907D"/>
              </a:buClr>
              <a:buSzPts val="3000"/>
              <a:buNone/>
              <a:defRPr>
                <a:solidFill>
                  <a:srgbClr val="F2907D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907D"/>
              </a:buClr>
              <a:buSzPts val="3000"/>
              <a:buNone/>
              <a:defRPr>
                <a:solidFill>
                  <a:srgbClr val="F2907D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907D"/>
              </a:buClr>
              <a:buSzPts val="3000"/>
              <a:buNone/>
              <a:defRPr>
                <a:solidFill>
                  <a:srgbClr val="F2907D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907D"/>
              </a:buClr>
              <a:buSzPts val="3000"/>
              <a:buNone/>
              <a:defRPr>
                <a:solidFill>
                  <a:srgbClr val="F2907D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907D"/>
              </a:buClr>
              <a:buSzPts val="3000"/>
              <a:buNone/>
              <a:defRPr>
                <a:solidFill>
                  <a:srgbClr val="F2907D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907D"/>
              </a:buClr>
              <a:buSzPts val="3000"/>
              <a:buNone/>
              <a:defRPr>
                <a:solidFill>
                  <a:srgbClr val="F2907D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907D"/>
              </a:buClr>
              <a:buSzPts val="3000"/>
              <a:buNone/>
              <a:defRPr>
                <a:solidFill>
                  <a:srgbClr val="F2907D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907D"/>
              </a:buClr>
              <a:buSzPts val="3000"/>
              <a:buNone/>
              <a:defRPr>
                <a:solidFill>
                  <a:srgbClr val="F2907D"/>
                </a:solidFill>
              </a:defRPr>
            </a:lvl9pPr>
          </a:lstStyle>
          <a:p/>
        </p:txBody>
      </p:sp>
      <p:sp>
        <p:nvSpPr>
          <p:cNvPr id="26" name="Google Shape;26;p15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907D"/>
              </a:buClr>
              <a:buSzPts val="2400"/>
              <a:buNone/>
              <a:defRPr sz="2400">
                <a:solidFill>
                  <a:srgbClr val="F2907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907D"/>
              </a:buClr>
              <a:buSzPts val="2400"/>
              <a:buNone/>
              <a:defRPr sz="2400">
                <a:solidFill>
                  <a:srgbClr val="F2907D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907D"/>
              </a:buClr>
              <a:buSzPts val="2400"/>
              <a:buNone/>
              <a:defRPr sz="2400">
                <a:solidFill>
                  <a:srgbClr val="F2907D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907D"/>
              </a:buClr>
              <a:buSzPts val="2400"/>
              <a:buNone/>
              <a:defRPr sz="2400">
                <a:solidFill>
                  <a:srgbClr val="F2907D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907D"/>
              </a:buClr>
              <a:buSzPts val="2400"/>
              <a:buNone/>
              <a:defRPr sz="2400">
                <a:solidFill>
                  <a:srgbClr val="F2907D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907D"/>
              </a:buClr>
              <a:buSzPts val="2400"/>
              <a:buNone/>
              <a:defRPr sz="2400">
                <a:solidFill>
                  <a:srgbClr val="F2907D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907D"/>
              </a:buClr>
              <a:buSzPts val="2400"/>
              <a:buNone/>
              <a:defRPr sz="2400">
                <a:solidFill>
                  <a:srgbClr val="F2907D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907D"/>
              </a:buClr>
              <a:buSzPts val="2400"/>
              <a:buNone/>
              <a:defRPr sz="2400">
                <a:solidFill>
                  <a:srgbClr val="F2907D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907D"/>
              </a:buClr>
              <a:buSzPts val="2400"/>
              <a:buNone/>
              <a:defRPr sz="2400">
                <a:solidFill>
                  <a:srgbClr val="F2907D"/>
                </a:solidFill>
              </a:defRPr>
            </a:lvl9pPr>
          </a:lstStyle>
          <a:p/>
        </p:txBody>
      </p:sp>
      <p:sp>
        <p:nvSpPr>
          <p:cNvPr id="29" name="Google Shape;29;p156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15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5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1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rgbClr val="F290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" name="Google Shape;35;p15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151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907D"/>
              </a:buClr>
              <a:buSzPts val="4200"/>
              <a:buNone/>
              <a:defRPr sz="4200">
                <a:solidFill>
                  <a:srgbClr val="F2907D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907D"/>
              </a:buClr>
              <a:buSzPts val="4200"/>
              <a:buNone/>
              <a:defRPr sz="4200">
                <a:solidFill>
                  <a:srgbClr val="F2907D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907D"/>
              </a:buClr>
              <a:buSzPts val="4200"/>
              <a:buNone/>
              <a:defRPr sz="4200">
                <a:solidFill>
                  <a:srgbClr val="F2907D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907D"/>
              </a:buClr>
              <a:buSzPts val="4200"/>
              <a:buNone/>
              <a:defRPr sz="4200">
                <a:solidFill>
                  <a:srgbClr val="F2907D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907D"/>
              </a:buClr>
              <a:buSzPts val="4200"/>
              <a:buNone/>
              <a:defRPr sz="4200">
                <a:solidFill>
                  <a:srgbClr val="F2907D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907D"/>
              </a:buClr>
              <a:buSzPts val="4200"/>
              <a:buNone/>
              <a:defRPr sz="4200">
                <a:solidFill>
                  <a:srgbClr val="F2907D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907D"/>
              </a:buClr>
              <a:buSzPts val="4200"/>
              <a:buNone/>
              <a:defRPr sz="4200">
                <a:solidFill>
                  <a:srgbClr val="F2907D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907D"/>
              </a:buClr>
              <a:buSzPts val="4200"/>
              <a:buNone/>
              <a:defRPr sz="4200">
                <a:solidFill>
                  <a:srgbClr val="F2907D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907D"/>
              </a:buClr>
              <a:buSzPts val="4200"/>
              <a:buNone/>
              <a:defRPr sz="4200">
                <a:solidFill>
                  <a:srgbClr val="F2907D"/>
                </a:solidFill>
              </a:defRPr>
            </a:lvl9pPr>
          </a:lstStyle>
          <a:p/>
        </p:txBody>
      </p:sp>
      <p:sp>
        <p:nvSpPr>
          <p:cNvPr id="37" name="Google Shape;37;p151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8" name="Google Shape;38;p15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15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ubtitle and Content">
  <p:cSld name="Title Subtitle and Conten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3"/>
          <p:cNvSpPr txBox="1"/>
          <p:nvPr>
            <p:ph type="title"/>
          </p:nvPr>
        </p:nvSpPr>
        <p:spPr>
          <a:xfrm>
            <a:off x="685800" y="209971"/>
            <a:ext cx="77724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2" name="Google Shape;42;p153"/>
          <p:cNvSpPr txBox="1"/>
          <p:nvPr>
            <p:ph idx="1" type="body"/>
          </p:nvPr>
        </p:nvSpPr>
        <p:spPr>
          <a:xfrm>
            <a:off x="685800" y="1089316"/>
            <a:ext cx="7772400" cy="32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43" name="Google Shape;43;p153"/>
          <p:cNvSpPr txBox="1"/>
          <p:nvPr>
            <p:ph idx="2" type="body"/>
          </p:nvPr>
        </p:nvSpPr>
        <p:spPr>
          <a:xfrm>
            <a:off x="685800" y="700088"/>
            <a:ext cx="7772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ctr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indent="-3175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F2907D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45;p154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46" name="Google Shape;46;p154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rgbClr val="DD7E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54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rgbClr val="E6B8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54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rgbClr val="DD7E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5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rgbClr val="E6B8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154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rgbClr val="E6B8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" name="Google Shape;51;p154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2" name="Google Shape;52;p15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5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907D"/>
              </a:buClr>
              <a:buSzPts val="3000"/>
              <a:buNone/>
              <a:defRPr>
                <a:solidFill>
                  <a:srgbClr val="F2907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907D"/>
              </a:buClr>
              <a:buSzPts val="3000"/>
              <a:buNone/>
              <a:defRPr>
                <a:solidFill>
                  <a:srgbClr val="F2907D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907D"/>
              </a:buClr>
              <a:buSzPts val="3000"/>
              <a:buNone/>
              <a:defRPr>
                <a:solidFill>
                  <a:srgbClr val="F2907D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907D"/>
              </a:buClr>
              <a:buSzPts val="3000"/>
              <a:buNone/>
              <a:defRPr>
                <a:solidFill>
                  <a:srgbClr val="F2907D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907D"/>
              </a:buClr>
              <a:buSzPts val="3000"/>
              <a:buNone/>
              <a:defRPr>
                <a:solidFill>
                  <a:srgbClr val="F2907D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907D"/>
              </a:buClr>
              <a:buSzPts val="3000"/>
              <a:buNone/>
              <a:defRPr>
                <a:solidFill>
                  <a:srgbClr val="F2907D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907D"/>
              </a:buClr>
              <a:buSzPts val="3000"/>
              <a:buNone/>
              <a:defRPr>
                <a:solidFill>
                  <a:srgbClr val="F2907D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907D"/>
              </a:buClr>
              <a:buSzPts val="3000"/>
              <a:buNone/>
              <a:defRPr>
                <a:solidFill>
                  <a:srgbClr val="F2907D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907D"/>
              </a:buClr>
              <a:buSzPts val="3000"/>
              <a:buNone/>
              <a:defRPr>
                <a:solidFill>
                  <a:srgbClr val="F2907D"/>
                </a:solidFill>
              </a:defRPr>
            </a:lvl9pPr>
          </a:lstStyle>
          <a:p/>
        </p:txBody>
      </p:sp>
      <p:sp>
        <p:nvSpPr>
          <p:cNvPr id="55" name="Google Shape;55;p15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6" name="Google Shape;56;p15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7" name="Google Shape;57;p15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4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b="0" i="0" sz="1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4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5f0d46d54c_0_9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90" name="Google Shape;90;g25f0d46d54c_0_9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b="0" i="0" sz="1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91" name="Google Shape;91;g25f0d46d54c_0_9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5.png"/><Relationship Id="rId4" Type="http://schemas.openxmlformats.org/officeDocument/2006/relationships/image" Target="../media/image18.png"/><Relationship Id="rId5" Type="http://schemas.openxmlformats.org/officeDocument/2006/relationships/image" Target="../media/image2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png"/><Relationship Id="rId4" Type="http://schemas.openxmlformats.org/officeDocument/2006/relationships/image" Target="../media/image18.png"/><Relationship Id="rId5" Type="http://schemas.openxmlformats.org/officeDocument/2006/relationships/image" Target="../media/image2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5.png"/><Relationship Id="rId4" Type="http://schemas.openxmlformats.org/officeDocument/2006/relationships/image" Target="../media/image18.png"/><Relationship Id="rId5" Type="http://schemas.openxmlformats.org/officeDocument/2006/relationships/image" Target="../media/image2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5" Type="http://schemas.openxmlformats.org/officeDocument/2006/relationships/image" Target="../media/image3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3.png"/><Relationship Id="rId4" Type="http://schemas.openxmlformats.org/officeDocument/2006/relationships/image" Target="../media/image20.png"/><Relationship Id="rId5" Type="http://schemas.openxmlformats.org/officeDocument/2006/relationships/image" Target="../media/image1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1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3.png"/><Relationship Id="rId4" Type="http://schemas.openxmlformats.org/officeDocument/2006/relationships/image" Target="../media/image20.png"/><Relationship Id="rId5" Type="http://schemas.openxmlformats.org/officeDocument/2006/relationships/image" Target="../media/image16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2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7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2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2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"/>
          <p:cNvSpPr txBox="1"/>
          <p:nvPr>
            <p:ph type="ctrTitle"/>
          </p:nvPr>
        </p:nvSpPr>
        <p:spPr>
          <a:xfrm>
            <a:off x="598100" y="1775228"/>
            <a:ext cx="8222100" cy="15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Birth Spacing </a:t>
            </a:r>
            <a:r>
              <a:rPr lang="en"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Counselling</a:t>
            </a:r>
            <a:r>
              <a:rPr lang="en"/>
              <a:t> </a:t>
            </a:r>
            <a:br>
              <a:rPr lang="en"/>
            </a:br>
            <a:r>
              <a:rPr lang="en" sz="3200"/>
              <a:t>During Postnatal Care</a:t>
            </a:r>
            <a:endParaRPr sz="3200"/>
          </a:p>
        </p:txBody>
      </p:sp>
      <p:pic>
        <p:nvPicPr>
          <p:cNvPr id="177" name="Google Shape;177;p1"/>
          <p:cNvPicPr preferRelativeResize="0"/>
          <p:nvPr/>
        </p:nvPicPr>
        <p:blipFill rotWithShape="1">
          <a:blip r:embed="rId3">
            <a:alphaModFix/>
          </a:blip>
          <a:srcRect b="40680" l="10594" r="0" t="39785"/>
          <a:stretch/>
        </p:blipFill>
        <p:spPr>
          <a:xfrm>
            <a:off x="152400" y="67750"/>
            <a:ext cx="1928349" cy="595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e4d50b225a_0_108"/>
          <p:cNvSpPr txBox="1"/>
          <p:nvPr>
            <p:ph type="ctrTitle"/>
          </p:nvPr>
        </p:nvSpPr>
        <p:spPr>
          <a:xfrm>
            <a:off x="460950" y="1621202"/>
            <a:ext cx="8222100" cy="137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2. Counselling Approach</a:t>
            </a:r>
            <a:endParaRPr/>
          </a:p>
        </p:txBody>
      </p:sp>
      <p:pic>
        <p:nvPicPr>
          <p:cNvPr id="235" name="Google Shape;235;g1e4d50b225a_0_108"/>
          <p:cNvPicPr preferRelativeResize="0"/>
          <p:nvPr/>
        </p:nvPicPr>
        <p:blipFill rotWithShape="1">
          <a:blip r:embed="rId3">
            <a:alphaModFix/>
          </a:blip>
          <a:srcRect b="40680" l="10594" r="0" t="39785"/>
          <a:stretch/>
        </p:blipFill>
        <p:spPr>
          <a:xfrm>
            <a:off x="152400" y="67750"/>
            <a:ext cx="1928349" cy="595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5bb3373efd_0_66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en"/>
              <a:t>What is the conversation guide?</a:t>
            </a:r>
            <a:endParaRPr/>
          </a:p>
        </p:txBody>
      </p:sp>
      <p:sp>
        <p:nvSpPr>
          <p:cNvPr id="241" name="Google Shape;241;g25bb3373efd_0_667"/>
          <p:cNvSpPr txBox="1"/>
          <p:nvPr/>
        </p:nvSpPr>
        <p:spPr>
          <a:xfrm>
            <a:off x="411750" y="1229875"/>
            <a:ext cx="44619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25755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Roboto"/>
              <a:buChar char="●"/>
            </a:pPr>
            <a:r>
              <a:rPr b="0" i="0" lang="en" sz="18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Will help you ask the right questions and provide crucial information</a:t>
            </a:r>
            <a:endParaRPr b="0" i="0" sz="18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5755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Roboto"/>
              <a:buChar char="●"/>
            </a:pPr>
            <a:r>
              <a:rPr lang="en" sz="1800" u="sng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Should be used with </a:t>
            </a:r>
            <a:r>
              <a:rPr b="1" lang="en" sz="1800" u="sng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every client</a:t>
            </a:r>
            <a:endParaRPr b="1" sz="1800" u="sng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5755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Roboto"/>
              <a:buChar char="●"/>
            </a:pPr>
            <a:r>
              <a:rPr b="1"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Place on the table</a:t>
            </a:r>
            <a:r>
              <a:rPr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at the beginning of each session</a:t>
            </a: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575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Roboto"/>
              <a:buChar char="●"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Keep a conversation guide at the place where you provide PNC; each provider should also have their conversation guide</a:t>
            </a:r>
            <a:br>
              <a:rPr b="0" i="0" lang="en" sz="18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</a:br>
            <a:endParaRPr b="0" i="0" sz="18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1" i="0" lang="en" sz="1800" u="none" cap="none" strike="noStrike">
                <a:solidFill>
                  <a:srgbClr val="F2907D"/>
                </a:solidFill>
                <a:latin typeface="Roboto"/>
                <a:ea typeface="Roboto"/>
                <a:cs typeface="Roboto"/>
                <a:sym typeface="Roboto"/>
              </a:rPr>
              <a:t>Has everyone received a conversation guide document?</a:t>
            </a:r>
            <a:endParaRPr b="1" i="0" sz="1800" u="none" cap="none" strike="noStrike">
              <a:solidFill>
                <a:srgbClr val="F2907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42" name="Google Shape;242;g25bb3373efd_0_6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5900" y="446600"/>
            <a:ext cx="2641174" cy="372062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5bb3373efd_0_405"/>
          <p:cNvSpPr txBox="1"/>
          <p:nvPr/>
        </p:nvSpPr>
        <p:spPr>
          <a:xfrm>
            <a:off x="403000" y="1102925"/>
            <a:ext cx="6572700" cy="31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Listen to your client’s concerns and preferences</a:t>
            </a:r>
            <a:endParaRPr b="0" i="0" sz="1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●"/>
            </a:pPr>
            <a:r>
              <a:rPr b="0" i="1" lang="en" sz="1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She might be worried about how methods will affect her health</a:t>
            </a:r>
            <a:endParaRPr b="0" i="1" sz="1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Provide women with accurate information</a:t>
            </a:r>
            <a:endParaRPr b="0" i="0" sz="18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●"/>
            </a:pPr>
            <a:r>
              <a:rPr b="0" i="1" lang="en" sz="1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Many women have misconceptions about their risk of pregnancy and birth spacing options</a:t>
            </a:r>
            <a:endParaRPr b="0" i="1" sz="1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Empower women to make and carry out their own decisions</a:t>
            </a:r>
            <a:endParaRPr b="0" i="0" sz="18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●"/>
            </a:pPr>
            <a:r>
              <a:rPr b="0" i="1" lang="en" sz="1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It’s her decision – not yours or her husband’s</a:t>
            </a:r>
            <a:endParaRPr b="0" i="0" sz="1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●"/>
            </a:pPr>
            <a:r>
              <a:rPr b="0" i="1" lang="en" sz="1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Many women want to use a method, but encounter access barriers</a:t>
            </a:r>
            <a:endParaRPr b="0" i="0" sz="1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8" name="Google Shape;248;g25bb3373efd_0_40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en"/>
              <a:t>Your role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48c90e99a6_0_0"/>
          <p:cNvSpPr txBox="1"/>
          <p:nvPr>
            <p:ph type="title"/>
          </p:nvPr>
        </p:nvSpPr>
        <p:spPr>
          <a:xfrm>
            <a:off x="1643775" y="1880675"/>
            <a:ext cx="60945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What does client-centred care mean?</a:t>
            </a:r>
            <a:endParaRPr i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823480da9c_0_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Key Concept: </a:t>
            </a:r>
            <a:r>
              <a:rPr lang="en"/>
              <a:t>Care should be </a:t>
            </a:r>
            <a:r>
              <a:rPr b="1" lang="en"/>
              <a:t>client-focused</a:t>
            </a:r>
            <a:endParaRPr b="1"/>
          </a:p>
        </p:txBody>
      </p:sp>
      <p:sp>
        <p:nvSpPr>
          <p:cNvPr id="259" name="Google Shape;259;g2823480da9c_0_1"/>
          <p:cNvSpPr txBox="1"/>
          <p:nvPr/>
        </p:nvSpPr>
        <p:spPr>
          <a:xfrm>
            <a:off x="403000" y="1124150"/>
            <a:ext cx="5641500" cy="24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Session should be a conversation, not a lecture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Client shares preferences throughout conversation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Client shares concerns about birth spacing methods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F290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F2907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1400" u="none" cap="none" strike="noStrike">
              <a:solidFill>
                <a:srgbClr val="F2907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5bb3373efd_0_2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Creating a comfortable environment</a:t>
            </a:r>
            <a:endParaRPr/>
          </a:p>
        </p:txBody>
      </p:sp>
      <p:sp>
        <p:nvSpPr>
          <p:cNvPr id="265" name="Google Shape;265;g25bb3373efd_0_25"/>
          <p:cNvSpPr txBox="1"/>
          <p:nvPr>
            <p:ph idx="4294967295" type="body"/>
          </p:nvPr>
        </p:nvSpPr>
        <p:spPr>
          <a:xfrm>
            <a:off x="311700" y="1229875"/>
            <a:ext cx="7293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/>
              <a:t>Set clear expectations</a:t>
            </a:r>
            <a:endParaRPr/>
          </a:p>
          <a:p>
            <a:pPr indent="-3302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 want to hear from you; I will listen to your concerns and preferences.</a:t>
            </a:r>
            <a:endParaRPr sz="1600"/>
          </a:p>
          <a:p>
            <a:pPr indent="-3302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You can </a:t>
            </a:r>
            <a:r>
              <a:rPr lang="en" sz="1600" u="sng"/>
              <a:t>ask questions</a:t>
            </a:r>
            <a:r>
              <a:rPr b="1" lang="en" sz="1600"/>
              <a:t> </a:t>
            </a:r>
            <a:r>
              <a:rPr lang="en" sz="1600"/>
              <a:t>at any time as everything you say is </a:t>
            </a:r>
            <a:r>
              <a:rPr lang="en" sz="1600" u="sng"/>
              <a:t>private</a:t>
            </a:r>
            <a:endParaRPr sz="1600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/>
              <a:t>Throughout the conversation</a:t>
            </a:r>
            <a:endParaRPr/>
          </a:p>
          <a:p>
            <a:pPr indent="-3302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You should remain kind, curious and patient.</a:t>
            </a:r>
            <a:endParaRPr sz="1600"/>
          </a:p>
          <a:p>
            <a:pPr indent="-3302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If the client seems embarrassed or nervous, remind her that what the client says is </a:t>
            </a:r>
            <a:r>
              <a:rPr lang="en" sz="1600" u="sng"/>
              <a:t>confidential</a:t>
            </a:r>
            <a:r>
              <a:rPr lang="en" sz="1600"/>
              <a:t>.</a:t>
            </a:r>
            <a:endParaRPr sz="16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5945c1b091_0_5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"/>
              <a:t>Step 1: Explain the benefits of birth spacing</a:t>
            </a:r>
            <a:endParaRPr b="1"/>
          </a:p>
        </p:txBody>
      </p:sp>
      <p:sp>
        <p:nvSpPr>
          <p:cNvPr id="271" name="Google Shape;271;g25945c1b091_0_53"/>
          <p:cNvSpPr txBox="1"/>
          <p:nvPr>
            <p:ph idx="4294967295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"/>
              <a:t>Benefits to baby: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More likely to be healthy and strong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r>
              <a:rPr lang="en"/>
              <a:t>Benefits to mother: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More likely to be healthy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More time for baby and rest of family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r>
              <a:rPr lang="en"/>
              <a:t>Benefits to family: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More resources for food, clothing, housing, and education</a:t>
            </a:r>
            <a:endParaRPr/>
          </a:p>
        </p:txBody>
      </p:sp>
      <p:pic>
        <p:nvPicPr>
          <p:cNvPr id="272" name="Google Shape;272;g25945c1b091_0_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7275" y="1229875"/>
            <a:ext cx="3464425" cy="2309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7efe636372_0_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"/>
              <a:t>Step 2: Ask about her experiences with birth spacing methods</a:t>
            </a:r>
            <a:endParaRPr b="1"/>
          </a:p>
        </p:txBody>
      </p:sp>
      <p:sp>
        <p:nvSpPr>
          <p:cNvPr id="278" name="Google Shape;278;g27efe636372_0_0"/>
          <p:cNvSpPr txBox="1"/>
          <p:nvPr/>
        </p:nvSpPr>
        <p:spPr>
          <a:xfrm>
            <a:off x="443775" y="1463875"/>
            <a:ext cx="5641500" cy="24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Has she used a method before? 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Which did she like or dislike and why?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F290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F2907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1400" u="none" cap="none" strike="noStrike">
              <a:solidFill>
                <a:srgbClr val="F2907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5bb3373efd_0_8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Most women have used a method before</a:t>
            </a:r>
            <a:endParaRPr/>
          </a:p>
        </p:txBody>
      </p:sp>
      <p:sp>
        <p:nvSpPr>
          <p:cNvPr id="284" name="Google Shape;284;g25bb3373efd_0_83"/>
          <p:cNvSpPr txBox="1"/>
          <p:nvPr>
            <p:ph idx="4294967295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Our surveying found that </a:t>
            </a:r>
            <a:r>
              <a:rPr lang="en" u="sng"/>
              <a:t>2 in 3 women</a:t>
            </a:r>
            <a:r>
              <a:rPr lang="en"/>
              <a:t> attending a health centre had </a:t>
            </a:r>
            <a:r>
              <a:rPr lang="en" u="sng"/>
              <a:t>used a birth spacing method before</a:t>
            </a:r>
            <a:endParaRPr u="sng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It is important to ask about the client’s </a:t>
            </a:r>
            <a:r>
              <a:rPr lang="en" u="sng"/>
              <a:t>previous experiences</a:t>
            </a:r>
            <a:r>
              <a:rPr lang="en"/>
              <a:t>, because they will affect her decision </a:t>
            </a:r>
            <a:br>
              <a:rPr lang="en"/>
            </a:b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>
                <a:solidFill>
                  <a:srgbClr val="F2907D"/>
                </a:solidFill>
              </a:rPr>
              <a:t>Question</a:t>
            </a:r>
            <a:endParaRPr b="1">
              <a:solidFill>
                <a:srgbClr val="F2907D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experiences might a woman have had with birth spacing methods?</a:t>
            </a:r>
            <a:endParaRPr/>
          </a:p>
        </p:txBody>
      </p:sp>
      <p:grpSp>
        <p:nvGrpSpPr>
          <p:cNvPr id="285" name="Google Shape;285;g25bb3373efd_0_83"/>
          <p:cNvGrpSpPr/>
          <p:nvPr/>
        </p:nvGrpSpPr>
        <p:grpSpPr>
          <a:xfrm>
            <a:off x="8170125" y="104150"/>
            <a:ext cx="799050" cy="412800"/>
            <a:chOff x="7865325" y="104150"/>
            <a:chExt cx="799050" cy="412800"/>
          </a:xfrm>
        </p:grpSpPr>
        <p:sp>
          <p:nvSpPr>
            <p:cNvPr id="286" name="Google Shape;286;g25bb3373efd_0_83"/>
            <p:cNvSpPr/>
            <p:nvPr/>
          </p:nvSpPr>
          <p:spPr>
            <a:xfrm>
              <a:off x="7865475" y="140700"/>
              <a:ext cx="798900" cy="314100"/>
            </a:xfrm>
            <a:prstGeom prst="roundRect">
              <a:avLst>
                <a:gd fmla="val 16667" name="adj"/>
              </a:avLst>
            </a:prstGeom>
            <a:solidFill>
              <a:srgbClr val="F2907D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7" name="Google Shape;287;g25bb3373efd_0_83"/>
            <p:cNvSpPr txBox="1"/>
            <p:nvPr/>
          </p:nvSpPr>
          <p:spPr>
            <a:xfrm>
              <a:off x="7865325" y="104150"/>
              <a:ext cx="798900" cy="4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STEP 2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823480da9c_0_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"/>
              <a:t>Step 3: Ask about her preferences for a method</a:t>
            </a:r>
            <a:endParaRPr b="1"/>
          </a:p>
        </p:txBody>
      </p:sp>
      <p:sp>
        <p:nvSpPr>
          <p:cNvPr id="293" name="Google Shape;293;g2823480da9c_0_6"/>
          <p:cNvSpPr txBox="1"/>
          <p:nvPr/>
        </p:nvSpPr>
        <p:spPr>
          <a:xfrm>
            <a:off x="403225" y="1132150"/>
            <a:ext cx="4685400" cy="3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Lay down the method preference card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b="1"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Ask the client </a:t>
            </a: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what is most important to her in a family planning method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Counsel based on her response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Defuse misconceptions when possible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Discuss methods that meet her preferences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2907D"/>
                </a:solidFill>
                <a:latin typeface="Roboto"/>
                <a:ea typeface="Roboto"/>
                <a:cs typeface="Roboto"/>
                <a:sym typeface="Roboto"/>
              </a:rPr>
              <a:t>Has everyone received method cards?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F290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F2907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1400" u="none" cap="none" strike="noStrike">
              <a:solidFill>
                <a:srgbClr val="F290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" name="Google Shape;294;g2823480da9c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8400" y="1115313"/>
            <a:ext cx="2143150" cy="29128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e4d50b225a_0_1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183" name="Google Shape;183;g1e4d50b225a_0_11"/>
          <p:cNvSpPr txBox="1"/>
          <p:nvPr>
            <p:ph idx="4294967295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Project overview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Counselling approach</a:t>
            </a:r>
            <a:endParaRPr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Conversation guide</a:t>
            </a:r>
            <a:endParaRPr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Method cards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Skills test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Concluding remarks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59e25753bf_0_14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Key Concept: Method Preference</a:t>
            </a:r>
            <a:endParaRPr/>
          </a:p>
        </p:txBody>
      </p:sp>
      <p:sp>
        <p:nvSpPr>
          <p:cNvPr id="300" name="Google Shape;300;g259e25753bf_0_146"/>
          <p:cNvSpPr txBox="1"/>
          <p:nvPr>
            <p:ph idx="4294967295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Birth spacing methods are </a:t>
            </a:r>
            <a:r>
              <a:rPr lang="en" u="sng"/>
              <a:t>not one-size-fits all:</a:t>
            </a:r>
            <a:r>
              <a:rPr lang="en"/>
              <a:t> there is no one method that is best for every woman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</a:t>
            </a:r>
            <a:r>
              <a:rPr lang="en"/>
              <a:t>ates of method </a:t>
            </a:r>
            <a:r>
              <a:rPr lang="en" u="sng"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discontinuation</a:t>
            </a:r>
            <a:r>
              <a:rPr lang="en" u="sng"/>
              <a:t> are high when women are given methods that they don’t like</a:t>
            </a:r>
            <a:endParaRPr u="sng"/>
          </a:p>
        </p:txBody>
      </p:sp>
      <p:grpSp>
        <p:nvGrpSpPr>
          <p:cNvPr id="301" name="Google Shape;301;g259e25753bf_0_146"/>
          <p:cNvGrpSpPr/>
          <p:nvPr/>
        </p:nvGrpSpPr>
        <p:grpSpPr>
          <a:xfrm>
            <a:off x="8170125" y="104150"/>
            <a:ext cx="799050" cy="412800"/>
            <a:chOff x="7865325" y="104150"/>
            <a:chExt cx="799050" cy="412800"/>
          </a:xfrm>
        </p:grpSpPr>
        <p:sp>
          <p:nvSpPr>
            <p:cNvPr id="302" name="Google Shape;302;g259e25753bf_0_146"/>
            <p:cNvSpPr/>
            <p:nvPr/>
          </p:nvSpPr>
          <p:spPr>
            <a:xfrm>
              <a:off x="7865475" y="140700"/>
              <a:ext cx="798900" cy="314100"/>
            </a:xfrm>
            <a:prstGeom prst="roundRect">
              <a:avLst>
                <a:gd fmla="val 16667" name="adj"/>
              </a:avLst>
            </a:prstGeom>
            <a:solidFill>
              <a:srgbClr val="F2907D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3" name="Google Shape;303;g259e25753bf_0_146"/>
            <p:cNvSpPr txBox="1"/>
            <p:nvPr/>
          </p:nvSpPr>
          <p:spPr>
            <a:xfrm>
              <a:off x="7865325" y="104150"/>
              <a:ext cx="798900" cy="4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STEP 3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5bb3373efd_0_14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Your role is to help her learn</a:t>
            </a:r>
            <a:endParaRPr/>
          </a:p>
        </p:txBody>
      </p:sp>
      <p:sp>
        <p:nvSpPr>
          <p:cNvPr id="309" name="Google Shape;309;g25bb3373efd_0_144"/>
          <p:cNvSpPr txBox="1"/>
          <p:nvPr>
            <p:ph idx="4294967295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You should: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Show you have heard her concern by </a:t>
            </a:r>
            <a:r>
              <a:rPr lang="en" u="sng"/>
              <a:t>summarising what she has said </a:t>
            </a:r>
            <a:endParaRPr u="sng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Explain that birth spacing methods are </a:t>
            </a:r>
            <a:r>
              <a:rPr lang="en" u="sng"/>
              <a:t>safe and effective</a:t>
            </a:r>
            <a:endParaRPr u="sng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/>
              <a:t>Specifically</a:t>
            </a:r>
            <a:r>
              <a:rPr lang="en"/>
              <a:t> address her concern</a:t>
            </a:r>
            <a:endParaRPr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For example: “after you stop using injectables, it can take a little while to get pregnant, but you will be able to after a few months”</a:t>
            </a:r>
            <a:endParaRPr sz="16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you are unsure what to say, </a:t>
            </a:r>
            <a:r>
              <a:rPr b="1" lang="en"/>
              <a:t>use the Method Information Booklet for guidance</a:t>
            </a:r>
            <a:endParaRPr b="1"/>
          </a:p>
        </p:txBody>
      </p:sp>
      <p:grpSp>
        <p:nvGrpSpPr>
          <p:cNvPr id="310" name="Google Shape;310;g25bb3373efd_0_144"/>
          <p:cNvGrpSpPr/>
          <p:nvPr/>
        </p:nvGrpSpPr>
        <p:grpSpPr>
          <a:xfrm>
            <a:off x="8170125" y="104150"/>
            <a:ext cx="799050" cy="412800"/>
            <a:chOff x="7865325" y="104150"/>
            <a:chExt cx="799050" cy="412800"/>
          </a:xfrm>
        </p:grpSpPr>
        <p:sp>
          <p:nvSpPr>
            <p:cNvPr id="311" name="Google Shape;311;g25bb3373efd_0_144"/>
            <p:cNvSpPr/>
            <p:nvPr/>
          </p:nvSpPr>
          <p:spPr>
            <a:xfrm>
              <a:off x="7865475" y="140700"/>
              <a:ext cx="798900" cy="314100"/>
            </a:xfrm>
            <a:prstGeom prst="roundRect">
              <a:avLst>
                <a:gd fmla="val 16667" name="adj"/>
              </a:avLst>
            </a:prstGeom>
            <a:solidFill>
              <a:srgbClr val="F2907D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2" name="Google Shape;312;g25bb3373efd_0_144"/>
            <p:cNvSpPr txBox="1"/>
            <p:nvPr/>
          </p:nvSpPr>
          <p:spPr>
            <a:xfrm>
              <a:off x="7865325" y="104150"/>
              <a:ext cx="798900" cy="4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STEP 3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823480da9c_0_3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"/>
              <a:t>Step 4: Use the method cards to discuss possible methods</a:t>
            </a:r>
            <a:endParaRPr b="1"/>
          </a:p>
        </p:txBody>
      </p:sp>
      <p:sp>
        <p:nvSpPr>
          <p:cNvPr id="318" name="Google Shape;318;g2823480da9c_0_30"/>
          <p:cNvSpPr txBox="1"/>
          <p:nvPr/>
        </p:nvSpPr>
        <p:spPr>
          <a:xfrm>
            <a:off x="443775" y="1463875"/>
            <a:ext cx="5167800" cy="31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Method cards include the Method Preference Card, the Postpartum Method Safety card, and one card for each method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More detailed information is on the back of the card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Keep a set of method cards at the place where you provide PNC; each provider should also have their own set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F290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F2907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1400" u="none" cap="none" strike="noStrike">
              <a:solidFill>
                <a:srgbClr val="F290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9" name="Google Shape;319;g2823480da9c_0_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0475" y="1217475"/>
            <a:ext cx="1024401" cy="144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g2823480da9c_0_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89498" y="1202075"/>
            <a:ext cx="1024401" cy="1448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g2823480da9c_0_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75350" y="2835276"/>
            <a:ext cx="1024401" cy="1448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8280b06b43_1_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"/>
              <a:t>Step 4: Use the method cards to discuss possible methods</a:t>
            </a:r>
            <a:endParaRPr b="1"/>
          </a:p>
        </p:txBody>
      </p:sp>
      <p:sp>
        <p:nvSpPr>
          <p:cNvPr id="327" name="Google Shape;327;g28280b06b43_1_8"/>
          <p:cNvSpPr txBox="1"/>
          <p:nvPr/>
        </p:nvSpPr>
        <p:spPr>
          <a:xfrm>
            <a:off x="443775" y="1463875"/>
            <a:ext cx="5167800" cy="24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Lay down method cards that meet her preferences – </a:t>
            </a:r>
            <a:r>
              <a:rPr b="1"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use the colour coding</a:t>
            </a:r>
            <a:endParaRPr b="1"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Ask the client if there are </a:t>
            </a:r>
            <a:r>
              <a:rPr lang="en" sz="1800" u="sng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methods she wants to learn more about</a:t>
            </a:r>
            <a:endParaRPr sz="1800" u="sng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Discuss the options based on the information </a:t>
            </a:r>
            <a:r>
              <a:rPr lang="en" sz="1800" u="sng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on the back of the card</a:t>
            </a:r>
            <a:endParaRPr sz="1800" u="sng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F290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F2907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1400" u="none" cap="none" strike="noStrike">
              <a:solidFill>
                <a:srgbClr val="F290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8" name="Google Shape;328;g28280b06b43_1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0475" y="1217475"/>
            <a:ext cx="1024401" cy="144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g28280b06b43_1_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89498" y="1202075"/>
            <a:ext cx="1024401" cy="1448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g28280b06b43_1_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75350" y="2835276"/>
            <a:ext cx="1024401" cy="1448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2823480da9c_0_1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"/>
              <a:t>Step 4: Use the method cards to discuss possible methods </a:t>
            </a:r>
            <a:endParaRPr b="1"/>
          </a:p>
        </p:txBody>
      </p:sp>
      <p:sp>
        <p:nvSpPr>
          <p:cNvPr id="336" name="Google Shape;336;g2823480da9c_0_12"/>
          <p:cNvSpPr txBox="1"/>
          <p:nvPr/>
        </p:nvSpPr>
        <p:spPr>
          <a:xfrm>
            <a:off x="443775" y="1463875"/>
            <a:ext cx="5167800" cy="24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Take away methods that don’t meet her preferences and explain why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Ask if she has questions and answer them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</a:pPr>
            <a:r>
              <a:rPr lang="en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If she asks any questions that you don’t know the answer to, you can look in the </a:t>
            </a:r>
            <a:r>
              <a:rPr lang="en" sz="1600" u="sng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Method Information Booklet</a:t>
            </a: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F290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F2907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1400" u="none" cap="none" strike="noStrike">
              <a:solidFill>
                <a:srgbClr val="F290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7" name="Google Shape;337;g2823480da9c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0475" y="1217475"/>
            <a:ext cx="1024401" cy="144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g2823480da9c_0_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89498" y="1202075"/>
            <a:ext cx="1024401" cy="1448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g2823480da9c_0_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75350" y="2835276"/>
            <a:ext cx="1024401" cy="1448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25c3d01860d_2_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Method information booklet</a:t>
            </a:r>
            <a:endParaRPr/>
          </a:p>
        </p:txBody>
      </p:sp>
      <p:sp>
        <p:nvSpPr>
          <p:cNvPr id="345" name="Google Shape;345;g25c3d01860d_2_6"/>
          <p:cNvSpPr txBox="1"/>
          <p:nvPr/>
        </p:nvSpPr>
        <p:spPr>
          <a:xfrm>
            <a:off x="478625" y="1017800"/>
            <a:ext cx="5836800" cy="36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●"/>
            </a:pPr>
            <a:r>
              <a:rPr b="0" i="0" lang="en" sz="15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You </a:t>
            </a:r>
            <a:r>
              <a:rPr b="0" i="0" lang="en" sz="1500" u="sng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do not need to remember</a:t>
            </a:r>
            <a:r>
              <a:rPr b="0" i="0" lang="en" sz="1500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0" i="0" lang="en" sz="15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all the information about all the different birth spacing methods</a:t>
            </a:r>
            <a:endParaRPr b="0" i="0" sz="15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●"/>
            </a:pPr>
            <a:r>
              <a:rPr b="0" i="0" lang="en" sz="15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b="0" i="0" lang="en" sz="1500" u="sng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Method Information Booklet</a:t>
            </a:r>
            <a:r>
              <a:rPr b="0" i="0" lang="en" sz="1500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0" i="0" lang="en" sz="15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has all the information you should need about each method, including: </a:t>
            </a:r>
            <a:endParaRPr b="0" i="0" sz="15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○"/>
            </a:pPr>
            <a:r>
              <a:rPr b="0" i="0" lang="en" sz="15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Benefits</a:t>
            </a:r>
            <a:endParaRPr b="0" i="0" sz="15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○"/>
            </a:pPr>
            <a:r>
              <a:rPr b="0" i="0" lang="en" sz="15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Method of use</a:t>
            </a:r>
            <a:endParaRPr b="0" i="0" sz="15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○"/>
            </a:pPr>
            <a:r>
              <a:rPr lang="en"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Side effect management</a:t>
            </a:r>
            <a:endParaRPr sz="15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●"/>
            </a:pPr>
            <a:r>
              <a:rPr lang="en"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Keep a method information booklet at the place where you provide PNC; each provider should also have their conversation guide</a:t>
            </a:r>
            <a:endParaRPr sz="15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2907D"/>
                </a:solidFill>
                <a:latin typeface="Roboto"/>
                <a:ea typeface="Roboto"/>
                <a:cs typeface="Roboto"/>
                <a:sym typeface="Roboto"/>
              </a:rPr>
              <a:t>Has everyone received a method information booklet?</a:t>
            </a:r>
            <a:endParaRPr sz="15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46" name="Google Shape;346;g25c3d01860d_2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77800" y="727325"/>
            <a:ext cx="2254512" cy="32538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</p:pic>
      <p:grpSp>
        <p:nvGrpSpPr>
          <p:cNvPr id="347" name="Google Shape;347;g25c3d01860d_2_6"/>
          <p:cNvGrpSpPr/>
          <p:nvPr/>
        </p:nvGrpSpPr>
        <p:grpSpPr>
          <a:xfrm>
            <a:off x="8170125" y="104150"/>
            <a:ext cx="799050" cy="412800"/>
            <a:chOff x="7865325" y="104150"/>
            <a:chExt cx="799050" cy="412800"/>
          </a:xfrm>
        </p:grpSpPr>
        <p:sp>
          <p:nvSpPr>
            <p:cNvPr id="348" name="Google Shape;348;g25c3d01860d_2_6"/>
            <p:cNvSpPr/>
            <p:nvPr/>
          </p:nvSpPr>
          <p:spPr>
            <a:xfrm>
              <a:off x="7865475" y="140700"/>
              <a:ext cx="798900" cy="314100"/>
            </a:xfrm>
            <a:prstGeom prst="roundRect">
              <a:avLst>
                <a:gd fmla="val 16667" name="adj"/>
              </a:avLst>
            </a:prstGeom>
            <a:solidFill>
              <a:srgbClr val="F2907D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9" name="Google Shape;349;g25c3d01860d_2_6"/>
            <p:cNvSpPr txBox="1"/>
            <p:nvPr/>
          </p:nvSpPr>
          <p:spPr>
            <a:xfrm>
              <a:off x="7865325" y="104150"/>
              <a:ext cx="798900" cy="4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STEP 4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2823480da9c_0_2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"/>
              <a:t>Step 5: Provide the method and relevant information</a:t>
            </a:r>
            <a:endParaRPr b="1"/>
          </a:p>
        </p:txBody>
      </p:sp>
      <p:sp>
        <p:nvSpPr>
          <p:cNvPr id="355" name="Google Shape;355;g2823480da9c_0_25"/>
          <p:cNvSpPr txBox="1"/>
          <p:nvPr/>
        </p:nvSpPr>
        <p:spPr>
          <a:xfrm>
            <a:off x="443775" y="1463875"/>
            <a:ext cx="6187200" cy="24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Ask: does she want to take up a method?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Check her medical eligibility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Explain method use and side effect management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Provide the method or a referral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If she does not want a </a:t>
            </a: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method, encourage her to raise any questions she may have at future sessions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F290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F2907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1400" u="none" cap="none" strike="noStrike">
              <a:solidFill>
                <a:srgbClr val="F2907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5bb3373efd_0_442"/>
          <p:cNvSpPr txBox="1"/>
          <p:nvPr>
            <p:ph type="title"/>
          </p:nvPr>
        </p:nvSpPr>
        <p:spPr>
          <a:xfrm>
            <a:off x="311700" y="410000"/>
            <a:ext cx="63051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How to ask a client about her choice</a:t>
            </a:r>
            <a:endParaRPr/>
          </a:p>
        </p:txBody>
      </p:sp>
      <p:sp>
        <p:nvSpPr>
          <p:cNvPr id="361" name="Google Shape;361;g25bb3373efd_0_442"/>
          <p:cNvSpPr txBox="1"/>
          <p:nvPr>
            <p:ph idx="4294967295" type="body"/>
          </p:nvPr>
        </p:nvSpPr>
        <p:spPr>
          <a:xfrm>
            <a:off x="311700" y="1122400"/>
            <a:ext cx="8091900" cy="35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en" sz="1600" u="sng"/>
              <a:t>ASK</a:t>
            </a:r>
            <a:r>
              <a:rPr b="1" lang="en" sz="1600"/>
              <a:t> </a:t>
            </a:r>
            <a:r>
              <a:rPr lang="en" sz="1600"/>
              <a:t>Are you interested in starting a birth spacing method today?</a:t>
            </a:r>
            <a:endParaRPr sz="1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br>
              <a:rPr lang="en" sz="1000"/>
            </a:br>
            <a:r>
              <a:rPr lang="en" sz="1600"/>
              <a:t>If </a:t>
            </a:r>
            <a:r>
              <a:rPr lang="en" sz="1600" u="sng"/>
              <a:t>no</a:t>
            </a:r>
            <a:r>
              <a:rPr lang="en" sz="1600"/>
              <a:t> →</a:t>
            </a:r>
            <a:endParaRPr sz="1600"/>
          </a:p>
          <a:p>
            <a: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Ask if she has any questions or concerns, </a:t>
            </a:r>
            <a:r>
              <a:rPr lang="en" sz="1600" u="sng"/>
              <a:t>do not pressure her</a:t>
            </a:r>
            <a:r>
              <a:rPr lang="en" sz="1600"/>
              <a:t> to take up a method</a:t>
            </a:r>
            <a:endParaRPr sz="1600"/>
          </a:p>
          <a:p>
            <a: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Make sure she knows she can </a:t>
            </a:r>
            <a:r>
              <a:rPr lang="en" sz="1600" u="sng"/>
              <a:t>come back any time</a:t>
            </a:r>
            <a:r>
              <a:rPr lang="en" sz="1600"/>
              <a:t> if she changes her mind</a:t>
            </a:r>
            <a:endParaRPr sz="1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br>
              <a:rPr lang="en" sz="1000"/>
            </a:br>
            <a:r>
              <a:rPr lang="en" sz="1600"/>
              <a:t>If </a:t>
            </a:r>
            <a:r>
              <a:rPr lang="en" sz="1600" u="sng"/>
              <a:t>yes </a:t>
            </a:r>
            <a:r>
              <a:rPr lang="en" sz="1600"/>
              <a:t>→ </a:t>
            </a:r>
            <a:endParaRPr sz="1600"/>
          </a:p>
          <a:p>
            <a: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Check you have told her </a:t>
            </a:r>
            <a:r>
              <a:rPr lang="en" sz="1600" u="sng"/>
              <a:t>all the information on the card</a:t>
            </a:r>
            <a:r>
              <a:rPr lang="en" sz="1600"/>
              <a:t> about her chosen method</a:t>
            </a:r>
            <a:endParaRPr sz="1600"/>
          </a:p>
          <a:p>
            <a: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" sz="1600"/>
              <a:t>Make sure the client understands the </a:t>
            </a:r>
            <a:r>
              <a:rPr lang="en" sz="1600" u="sng"/>
              <a:t>possible side effects</a:t>
            </a:r>
            <a:r>
              <a:rPr lang="en" sz="1600"/>
              <a:t>, women are less likely to discontinue a method if they know the side effects in advance</a:t>
            </a:r>
            <a:endParaRPr sz="16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Remember: the goal is to provide client-</a:t>
            </a:r>
            <a:r>
              <a:rPr b="1" lang="en" sz="1600"/>
              <a:t>centred</a:t>
            </a:r>
            <a:r>
              <a:rPr b="1" lang="en" sz="1600"/>
              <a:t> care</a:t>
            </a:r>
            <a:endParaRPr b="1" sz="1600"/>
          </a:p>
        </p:txBody>
      </p:sp>
      <p:grpSp>
        <p:nvGrpSpPr>
          <p:cNvPr id="362" name="Google Shape;362;g25bb3373efd_0_442"/>
          <p:cNvGrpSpPr/>
          <p:nvPr/>
        </p:nvGrpSpPr>
        <p:grpSpPr>
          <a:xfrm>
            <a:off x="8170125" y="104150"/>
            <a:ext cx="799050" cy="412800"/>
            <a:chOff x="7865325" y="104150"/>
            <a:chExt cx="799050" cy="412800"/>
          </a:xfrm>
        </p:grpSpPr>
        <p:sp>
          <p:nvSpPr>
            <p:cNvPr id="363" name="Google Shape;363;g25bb3373efd_0_442"/>
            <p:cNvSpPr/>
            <p:nvPr/>
          </p:nvSpPr>
          <p:spPr>
            <a:xfrm>
              <a:off x="7865475" y="140700"/>
              <a:ext cx="798900" cy="314100"/>
            </a:xfrm>
            <a:prstGeom prst="roundRect">
              <a:avLst>
                <a:gd fmla="val 16667" name="adj"/>
              </a:avLst>
            </a:prstGeom>
            <a:solidFill>
              <a:srgbClr val="F2907D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64" name="Google Shape;364;g25bb3373efd_0_442"/>
            <p:cNvSpPr txBox="1"/>
            <p:nvPr/>
          </p:nvSpPr>
          <p:spPr>
            <a:xfrm>
              <a:off x="7865325" y="104150"/>
              <a:ext cx="798900" cy="4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STEP 5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3ac2d3600a_0_434"/>
          <p:cNvSpPr txBox="1"/>
          <p:nvPr>
            <p:ph type="title"/>
          </p:nvPr>
        </p:nvSpPr>
        <p:spPr>
          <a:xfrm>
            <a:off x="311700" y="410000"/>
            <a:ext cx="70938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Key Concept: Birth Spacing Decision-Making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370" name="Google Shape;370;g23ac2d3600a_0_434"/>
          <p:cNvSpPr txBox="1"/>
          <p:nvPr>
            <p:ph idx="4294967295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Women have a right to </a:t>
            </a:r>
            <a:r>
              <a:rPr lang="en" u="sng"/>
              <a:t>make their own decisions</a:t>
            </a:r>
            <a:r>
              <a:rPr lang="en"/>
              <a:t> </a:t>
            </a:r>
            <a:r>
              <a:rPr lang="en">
                <a:extLst>
                  <a:ext uri="http://customooxmlschemas.google.com/">
                    <go:slidesCustomData xmlns:go="http://customooxmlschemas.google.com/" textRoundtripDataId="3"/>
                  </a:ext>
                </a:extLst>
              </a:rPr>
              <a:t>about</a:t>
            </a:r>
            <a:r>
              <a:rPr lang="en"/>
              <a:t> birth spacing: it is her choice, not yours or her husband’s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Women </a:t>
            </a:r>
            <a:r>
              <a:rPr lang="en" u="sng"/>
              <a:t>do not need their husband’s permission</a:t>
            </a:r>
            <a:r>
              <a:rPr lang="en"/>
              <a:t> to access birth spacing methods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It is </a:t>
            </a:r>
            <a:r>
              <a:rPr lang="en" u="sng"/>
              <a:t>up to women whether they want to inform their husband</a:t>
            </a:r>
            <a:r>
              <a:rPr lang="en"/>
              <a:t> about their birth spacing choices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</a:t>
            </a:r>
            <a:r>
              <a:rPr lang="en"/>
              <a:t>oth married and </a:t>
            </a:r>
            <a:r>
              <a:rPr lang="en" u="sng"/>
              <a:t>unmarried women may need birth spacing methods.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/>
          </a:p>
        </p:txBody>
      </p:sp>
      <p:grpSp>
        <p:nvGrpSpPr>
          <p:cNvPr id="371" name="Google Shape;371;g23ac2d3600a_0_434"/>
          <p:cNvGrpSpPr/>
          <p:nvPr/>
        </p:nvGrpSpPr>
        <p:grpSpPr>
          <a:xfrm>
            <a:off x="8170125" y="104150"/>
            <a:ext cx="799050" cy="412800"/>
            <a:chOff x="7865325" y="104150"/>
            <a:chExt cx="799050" cy="412800"/>
          </a:xfrm>
        </p:grpSpPr>
        <p:sp>
          <p:nvSpPr>
            <p:cNvPr id="372" name="Google Shape;372;g23ac2d3600a_0_434"/>
            <p:cNvSpPr/>
            <p:nvPr/>
          </p:nvSpPr>
          <p:spPr>
            <a:xfrm>
              <a:off x="7865475" y="140700"/>
              <a:ext cx="798900" cy="314100"/>
            </a:xfrm>
            <a:prstGeom prst="roundRect">
              <a:avLst>
                <a:gd fmla="val 16667" name="adj"/>
              </a:avLst>
            </a:prstGeom>
            <a:solidFill>
              <a:srgbClr val="F2907D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73" name="Google Shape;373;g23ac2d3600a_0_434"/>
            <p:cNvSpPr txBox="1"/>
            <p:nvPr/>
          </p:nvSpPr>
          <p:spPr>
            <a:xfrm>
              <a:off x="7865325" y="104150"/>
              <a:ext cx="798900" cy="4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STEP 5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25bb3373efd_0_38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Check medical eligibility</a:t>
            </a:r>
            <a:endParaRPr/>
          </a:p>
        </p:txBody>
      </p:sp>
      <p:sp>
        <p:nvSpPr>
          <p:cNvPr id="379" name="Google Shape;379;g25bb3373efd_0_385"/>
          <p:cNvSpPr txBox="1"/>
          <p:nvPr>
            <p:ph idx="4294967295" type="body"/>
          </p:nvPr>
        </p:nvSpPr>
        <p:spPr>
          <a:xfrm>
            <a:off x="311700" y="1229875"/>
            <a:ext cx="6432000" cy="3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can easily check eligibility using the </a:t>
            </a:r>
            <a:r>
              <a:rPr lang="en" u="sng"/>
              <a:t>medical eligibility wheel</a:t>
            </a:r>
            <a:endParaRPr u="sng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</a:t>
            </a:r>
            <a:r>
              <a:rPr lang="en"/>
              <a:t>sk if she has any </a:t>
            </a:r>
            <a:r>
              <a:rPr lang="en" u="sng"/>
              <a:t>medical conditions or is taking any medication</a:t>
            </a:r>
            <a:endParaRPr u="sng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Check her </a:t>
            </a:r>
            <a:r>
              <a:rPr b="1" lang="en" u="sng"/>
              <a:t>duration postpartum</a:t>
            </a:r>
            <a:r>
              <a:rPr b="1" lang="en"/>
              <a:t>: method selection is more limited immediately post-birth</a:t>
            </a:r>
            <a:endParaRPr b="1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</a:t>
            </a:r>
            <a:r>
              <a:rPr lang="en"/>
              <a:t>se the wheel to determine whether she can safely use the chosen method</a:t>
            </a:r>
            <a:endParaRPr/>
          </a:p>
        </p:txBody>
      </p:sp>
      <p:pic>
        <p:nvPicPr>
          <p:cNvPr id="380" name="Google Shape;380;g25bb3373efd_0_3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6100" y="1326475"/>
            <a:ext cx="1936200" cy="18722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1" name="Google Shape;381;g25bb3373efd_0_385"/>
          <p:cNvGrpSpPr/>
          <p:nvPr/>
        </p:nvGrpSpPr>
        <p:grpSpPr>
          <a:xfrm>
            <a:off x="8170125" y="104150"/>
            <a:ext cx="799050" cy="412800"/>
            <a:chOff x="7865325" y="104150"/>
            <a:chExt cx="799050" cy="412800"/>
          </a:xfrm>
        </p:grpSpPr>
        <p:sp>
          <p:nvSpPr>
            <p:cNvPr id="382" name="Google Shape;382;g25bb3373efd_0_385"/>
            <p:cNvSpPr/>
            <p:nvPr/>
          </p:nvSpPr>
          <p:spPr>
            <a:xfrm>
              <a:off x="7865475" y="140700"/>
              <a:ext cx="798900" cy="314100"/>
            </a:xfrm>
            <a:prstGeom prst="roundRect">
              <a:avLst>
                <a:gd fmla="val 16667" name="adj"/>
              </a:avLst>
            </a:prstGeom>
            <a:solidFill>
              <a:srgbClr val="F2907D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3" name="Google Shape;383;g25bb3373efd_0_385"/>
            <p:cNvSpPr txBox="1"/>
            <p:nvPr/>
          </p:nvSpPr>
          <p:spPr>
            <a:xfrm>
              <a:off x="7865325" y="104150"/>
              <a:ext cx="798900" cy="4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STEP 5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"/>
          <p:cNvSpPr txBox="1"/>
          <p:nvPr>
            <p:ph type="title"/>
          </p:nvPr>
        </p:nvSpPr>
        <p:spPr>
          <a:xfrm>
            <a:off x="311700" y="328225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Welcome!</a:t>
            </a:r>
            <a:endParaRPr/>
          </a:p>
        </p:txBody>
      </p:sp>
      <p:pic>
        <p:nvPicPr>
          <p:cNvPr id="189" name="Google Shape;18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9025" y="993150"/>
            <a:ext cx="3544375" cy="135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"/>
          <p:cNvPicPr preferRelativeResize="0"/>
          <p:nvPr/>
        </p:nvPicPr>
        <p:blipFill rotWithShape="1">
          <a:blip r:embed="rId4">
            <a:alphaModFix/>
          </a:blip>
          <a:srcRect b="30108" l="0" r="6550" t="32807"/>
          <a:stretch/>
        </p:blipFill>
        <p:spPr>
          <a:xfrm>
            <a:off x="4918022" y="936013"/>
            <a:ext cx="4009415" cy="159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48013" y="2796650"/>
            <a:ext cx="1847975" cy="184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28280b06b43_1_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Check which methods can be safely used</a:t>
            </a:r>
            <a:endParaRPr/>
          </a:p>
        </p:txBody>
      </p:sp>
      <p:sp>
        <p:nvSpPr>
          <p:cNvPr id="389" name="Google Shape;389;g28280b06b43_1_1"/>
          <p:cNvSpPr txBox="1"/>
          <p:nvPr>
            <p:ph idx="4294967295" type="body"/>
          </p:nvPr>
        </p:nvSpPr>
        <p:spPr>
          <a:xfrm>
            <a:off x="311700" y="1229875"/>
            <a:ext cx="5053800" cy="3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As part of the </a:t>
            </a:r>
            <a:r>
              <a:rPr b="1" lang="en" sz="1900"/>
              <a:t>Method Cards</a:t>
            </a:r>
            <a:r>
              <a:rPr lang="en" sz="1900"/>
              <a:t>, there is a Postpartum Method Safety chart. You can use this to check which methods are safe for her to use</a:t>
            </a:r>
            <a:endParaRPr sz="1900"/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The </a:t>
            </a:r>
            <a:r>
              <a:rPr b="1" lang="en" sz="1900"/>
              <a:t>Method Information Booklet</a:t>
            </a:r>
            <a:r>
              <a:rPr lang="en" sz="1900"/>
              <a:t> also has this chart and explains any essential tests or medical criteria in the section for each method</a:t>
            </a:r>
            <a:endParaRPr sz="19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90" name="Google Shape;390;g28280b06b43_1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2975" y="1152763"/>
            <a:ext cx="2006448" cy="2837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1" name="Google Shape;391;g28280b06b43_1_1"/>
          <p:cNvGrpSpPr/>
          <p:nvPr/>
        </p:nvGrpSpPr>
        <p:grpSpPr>
          <a:xfrm>
            <a:off x="8170125" y="104150"/>
            <a:ext cx="799050" cy="412800"/>
            <a:chOff x="7865325" y="104150"/>
            <a:chExt cx="799050" cy="412800"/>
          </a:xfrm>
        </p:grpSpPr>
        <p:sp>
          <p:nvSpPr>
            <p:cNvPr id="392" name="Google Shape;392;g28280b06b43_1_1"/>
            <p:cNvSpPr/>
            <p:nvPr/>
          </p:nvSpPr>
          <p:spPr>
            <a:xfrm>
              <a:off x="7865475" y="140700"/>
              <a:ext cx="798900" cy="314100"/>
            </a:xfrm>
            <a:prstGeom prst="roundRect">
              <a:avLst>
                <a:gd fmla="val 16667" name="adj"/>
              </a:avLst>
            </a:prstGeom>
            <a:solidFill>
              <a:srgbClr val="F2907D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3" name="Google Shape;393;g28280b06b43_1_1"/>
            <p:cNvSpPr txBox="1"/>
            <p:nvPr/>
          </p:nvSpPr>
          <p:spPr>
            <a:xfrm>
              <a:off x="7865325" y="104150"/>
              <a:ext cx="798900" cy="4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STEP 5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25bb3373efd_0_72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PRACTICE: Looking up information</a:t>
            </a:r>
            <a:endParaRPr/>
          </a:p>
        </p:txBody>
      </p:sp>
      <p:sp>
        <p:nvSpPr>
          <p:cNvPr id="399" name="Google Shape;399;g25bb3373efd_0_720"/>
          <p:cNvSpPr txBox="1"/>
          <p:nvPr/>
        </p:nvSpPr>
        <p:spPr>
          <a:xfrm>
            <a:off x="403000" y="1499100"/>
            <a:ext cx="53949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b="0" i="0" lang="en" sz="1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You have </a:t>
            </a: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 client</a:t>
            </a:r>
            <a:r>
              <a:rPr b="0" i="0" lang="en" sz="1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who is 2 weeks postpartum</a:t>
            </a:r>
            <a:endParaRPr b="0" i="0" sz="18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b="0" i="0" lang="en" sz="1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Use the </a:t>
            </a:r>
            <a:r>
              <a:rPr b="1" i="0" lang="en" sz="1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Postpartum Method Safety</a:t>
            </a:r>
            <a:r>
              <a:rPr b="0" i="0" lang="en" sz="1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card or the reference chart on </a:t>
            </a:r>
            <a:r>
              <a:rPr b="0" i="0" lang="en" sz="1800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page 3 of the </a:t>
            </a:r>
            <a:r>
              <a:rPr b="1" i="0" lang="en" sz="1800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Method Information Booklet</a:t>
            </a:r>
            <a:r>
              <a:rPr b="0" i="0" lang="en" sz="1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to check which methods are safe </a:t>
            </a:r>
            <a:endParaRPr b="0" i="0" sz="18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2907D"/>
                </a:solidFill>
                <a:latin typeface="Roboto"/>
                <a:ea typeface="Roboto"/>
                <a:cs typeface="Roboto"/>
                <a:sym typeface="Roboto"/>
              </a:rPr>
              <a:t>Which methods can she use?</a:t>
            </a:r>
            <a:r>
              <a:rPr b="0" i="0" lang="en" sz="1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			</a:t>
            </a:r>
            <a:endParaRPr b="0" i="0" sz="18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00" name="Google Shape;400;g25bb3373efd_0_720"/>
          <p:cNvGrpSpPr/>
          <p:nvPr/>
        </p:nvGrpSpPr>
        <p:grpSpPr>
          <a:xfrm>
            <a:off x="6072875" y="897875"/>
            <a:ext cx="2610527" cy="3141038"/>
            <a:chOff x="6318525" y="1017800"/>
            <a:chExt cx="2610527" cy="3141038"/>
          </a:xfrm>
        </p:grpSpPr>
        <p:pic>
          <p:nvPicPr>
            <p:cNvPr id="401" name="Google Shape;401;g25bb3373efd_0_7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267401" y="1808562"/>
              <a:ext cx="1661651" cy="2350275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402" name="Google Shape;402;g25bb3373efd_0_72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805138" y="1340549"/>
              <a:ext cx="1740924" cy="24624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403" name="Google Shape;403;g25bb3373efd_0_72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318525" y="1017800"/>
              <a:ext cx="1740900" cy="2451608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404" name="Google Shape;404;g25bb3373efd_0_720"/>
          <p:cNvGrpSpPr/>
          <p:nvPr/>
        </p:nvGrpSpPr>
        <p:grpSpPr>
          <a:xfrm>
            <a:off x="8170125" y="104150"/>
            <a:ext cx="799050" cy="412800"/>
            <a:chOff x="7865325" y="104150"/>
            <a:chExt cx="799050" cy="412800"/>
          </a:xfrm>
        </p:grpSpPr>
        <p:sp>
          <p:nvSpPr>
            <p:cNvPr id="405" name="Google Shape;405;g25bb3373efd_0_720"/>
            <p:cNvSpPr/>
            <p:nvPr/>
          </p:nvSpPr>
          <p:spPr>
            <a:xfrm>
              <a:off x="7865475" y="140700"/>
              <a:ext cx="798900" cy="314100"/>
            </a:xfrm>
            <a:prstGeom prst="roundRect">
              <a:avLst>
                <a:gd fmla="val 16667" name="adj"/>
              </a:avLst>
            </a:prstGeom>
            <a:solidFill>
              <a:srgbClr val="F2907D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6" name="Google Shape;406;g25bb3373efd_0_720"/>
            <p:cNvSpPr txBox="1"/>
            <p:nvPr/>
          </p:nvSpPr>
          <p:spPr>
            <a:xfrm>
              <a:off x="7865325" y="104150"/>
              <a:ext cx="798900" cy="4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STEP 4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25c3d01860d_2_1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PRACTICE: Looking up information</a:t>
            </a:r>
            <a:endParaRPr/>
          </a:p>
        </p:txBody>
      </p:sp>
      <p:sp>
        <p:nvSpPr>
          <p:cNvPr id="412" name="Google Shape;412;g25c3d01860d_2_15"/>
          <p:cNvSpPr txBox="1"/>
          <p:nvPr/>
        </p:nvSpPr>
        <p:spPr>
          <a:xfrm>
            <a:off x="311700" y="1094550"/>
            <a:ext cx="5444700" cy="29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The client who is at her 2-week appointment is eligible for:</a:t>
            </a:r>
            <a:endParaRPr b="0" i="0" sz="18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</a:pPr>
            <a:r>
              <a:rPr b="0" i="0" lang="en" sz="1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Condoms</a:t>
            </a:r>
            <a:endParaRPr b="0" i="0" sz="18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</a:pPr>
            <a:r>
              <a:rPr b="0" i="0" lang="en" sz="1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Implants</a:t>
            </a:r>
            <a:endParaRPr b="0" i="0" sz="18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</a:pPr>
            <a:r>
              <a:rPr b="0" i="0" lang="en" sz="1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Progestin-only/mini pill</a:t>
            </a:r>
            <a:br>
              <a:rPr b="0" i="0" lang="en" sz="1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endParaRPr b="0" i="0" sz="18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13" name="Google Shape;413;g25c3d01860d_2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1300" y="609600"/>
            <a:ext cx="2420301" cy="34233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4" name="Google Shape;414;g25c3d01860d_2_15"/>
          <p:cNvGrpSpPr/>
          <p:nvPr/>
        </p:nvGrpSpPr>
        <p:grpSpPr>
          <a:xfrm>
            <a:off x="8170125" y="104150"/>
            <a:ext cx="799050" cy="412800"/>
            <a:chOff x="7865325" y="104150"/>
            <a:chExt cx="799050" cy="412800"/>
          </a:xfrm>
        </p:grpSpPr>
        <p:sp>
          <p:nvSpPr>
            <p:cNvPr id="415" name="Google Shape;415;g25c3d01860d_2_15"/>
            <p:cNvSpPr/>
            <p:nvPr/>
          </p:nvSpPr>
          <p:spPr>
            <a:xfrm>
              <a:off x="7865475" y="140700"/>
              <a:ext cx="798900" cy="314100"/>
            </a:xfrm>
            <a:prstGeom prst="roundRect">
              <a:avLst>
                <a:gd fmla="val 16667" name="adj"/>
              </a:avLst>
            </a:prstGeom>
            <a:solidFill>
              <a:srgbClr val="F2907D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6" name="Google Shape;416;g25c3d01860d_2_15"/>
            <p:cNvSpPr txBox="1"/>
            <p:nvPr/>
          </p:nvSpPr>
          <p:spPr>
            <a:xfrm>
              <a:off x="7865325" y="104150"/>
              <a:ext cx="798900" cy="4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STEP 4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2823480da9c_0_4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Explain correct </a:t>
            </a:r>
            <a:r>
              <a:rPr lang="en">
                <a:extLst>
                  <a:ext uri="http://customooxmlschemas.google.com/">
                    <go:slidesCustomData xmlns:go="http://customooxmlschemas.google.com/" textRoundtripDataId="4"/>
                  </a:ext>
                </a:extLst>
              </a:rPr>
              <a:t>method</a:t>
            </a:r>
            <a:r>
              <a:rPr lang="en"/>
              <a:t> use</a:t>
            </a:r>
            <a:endParaRPr/>
          </a:p>
        </p:txBody>
      </p:sp>
      <p:sp>
        <p:nvSpPr>
          <p:cNvPr id="422" name="Google Shape;422;g2823480da9c_0_40"/>
          <p:cNvSpPr txBox="1"/>
          <p:nvPr>
            <p:ph idx="4294967295" type="body"/>
          </p:nvPr>
        </p:nvSpPr>
        <p:spPr>
          <a:xfrm>
            <a:off x="311700" y="1229875"/>
            <a:ext cx="6432000" cy="3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Pills: timing of pills, what to do if a pill is missed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Condoms: how to use correctly, what to do if the condom breaks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Injectable: timing of injections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LAM: criteria for proper use</a:t>
            </a:r>
            <a:endParaRPr/>
          </a:p>
        </p:txBody>
      </p:sp>
      <p:grpSp>
        <p:nvGrpSpPr>
          <p:cNvPr id="423" name="Google Shape;423;g2823480da9c_0_40"/>
          <p:cNvGrpSpPr/>
          <p:nvPr/>
        </p:nvGrpSpPr>
        <p:grpSpPr>
          <a:xfrm>
            <a:off x="8170125" y="104150"/>
            <a:ext cx="799050" cy="412800"/>
            <a:chOff x="7865325" y="104150"/>
            <a:chExt cx="799050" cy="412800"/>
          </a:xfrm>
        </p:grpSpPr>
        <p:sp>
          <p:nvSpPr>
            <p:cNvPr id="424" name="Google Shape;424;g2823480da9c_0_40"/>
            <p:cNvSpPr/>
            <p:nvPr/>
          </p:nvSpPr>
          <p:spPr>
            <a:xfrm>
              <a:off x="7865475" y="140700"/>
              <a:ext cx="798900" cy="314100"/>
            </a:xfrm>
            <a:prstGeom prst="roundRect">
              <a:avLst>
                <a:gd fmla="val 16667" name="adj"/>
              </a:avLst>
            </a:prstGeom>
            <a:solidFill>
              <a:srgbClr val="F2907D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5" name="Google Shape;425;g2823480da9c_0_40"/>
            <p:cNvSpPr txBox="1"/>
            <p:nvPr/>
          </p:nvSpPr>
          <p:spPr>
            <a:xfrm>
              <a:off x="7865325" y="104150"/>
              <a:ext cx="798900" cy="4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STEP 5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25bb3373efd_0_44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Provide the method or a clear referral</a:t>
            </a:r>
            <a:endParaRPr/>
          </a:p>
        </p:txBody>
      </p:sp>
      <p:sp>
        <p:nvSpPr>
          <p:cNvPr id="431" name="Google Shape;431;g25bb3373efd_0_448"/>
          <p:cNvSpPr txBox="1"/>
          <p:nvPr>
            <p:ph idx="4294967295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/>
              <a:t>For the </a:t>
            </a:r>
            <a:r>
              <a:rPr lang="en" u="sng"/>
              <a:t>combined pill, mini pill, or condoms</a:t>
            </a:r>
            <a:r>
              <a:rPr lang="en"/>
              <a:t>; provide the method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/>
              <a:t>For the </a:t>
            </a:r>
            <a:r>
              <a:rPr lang="en" u="sng"/>
              <a:t>other methods</a:t>
            </a:r>
            <a:r>
              <a:rPr lang="en"/>
              <a:t>; provide a referral for the method</a:t>
            </a:r>
            <a:endParaRPr/>
          </a:p>
          <a:p>
            <a:pPr indent="-3111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○"/>
            </a:pPr>
            <a:r>
              <a:rPr lang="en" sz="1600"/>
              <a:t>Explain </a:t>
            </a:r>
            <a:r>
              <a:rPr lang="en" sz="1600" u="sng"/>
              <a:t>where</a:t>
            </a:r>
            <a:r>
              <a:rPr lang="en" sz="1600"/>
              <a:t> to get the method and </a:t>
            </a:r>
            <a:r>
              <a:rPr lang="en" sz="1600" u="sng"/>
              <a:t>how much</a:t>
            </a:r>
            <a:r>
              <a:rPr lang="en" sz="1600"/>
              <a:t> it will cost</a:t>
            </a:r>
            <a:endParaRPr sz="1600"/>
          </a:p>
          <a:p>
            <a:pPr indent="-3111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○"/>
            </a:pPr>
            <a:r>
              <a:rPr lang="en" sz="1600"/>
              <a:t>Ask if they have any </a:t>
            </a:r>
            <a:r>
              <a:rPr lang="en" sz="1600" u="sng"/>
              <a:t>questions</a:t>
            </a:r>
            <a:r>
              <a:rPr lang="en" sz="1600"/>
              <a:t> about getting the method</a:t>
            </a:r>
            <a:endParaRPr sz="1600"/>
          </a:p>
          <a:p>
            <a:pPr indent="-3111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○"/>
            </a:pPr>
            <a:r>
              <a:rPr lang="en" sz="1600"/>
              <a:t>Offer the client </a:t>
            </a:r>
            <a:r>
              <a:rPr lang="en" sz="1600" u="sng"/>
              <a:t>condoms or the mini pill</a:t>
            </a:r>
            <a:r>
              <a:rPr lang="en" sz="1600"/>
              <a:t> to </a:t>
            </a:r>
            <a:r>
              <a:rPr lang="en" sz="1600" u="sng"/>
              <a:t>use in the meantime</a:t>
            </a:r>
            <a:endParaRPr sz="1600" u="sng"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Give the client a </a:t>
            </a:r>
            <a:r>
              <a:rPr lang="en" sz="1600" u="sng"/>
              <a:t>referral card</a:t>
            </a:r>
            <a:endParaRPr sz="1600" u="sng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grpSp>
        <p:nvGrpSpPr>
          <p:cNvPr id="432" name="Google Shape;432;g25bb3373efd_0_448"/>
          <p:cNvGrpSpPr/>
          <p:nvPr/>
        </p:nvGrpSpPr>
        <p:grpSpPr>
          <a:xfrm>
            <a:off x="8170125" y="104150"/>
            <a:ext cx="799050" cy="412800"/>
            <a:chOff x="7865325" y="104150"/>
            <a:chExt cx="799050" cy="412800"/>
          </a:xfrm>
        </p:grpSpPr>
        <p:sp>
          <p:nvSpPr>
            <p:cNvPr id="433" name="Google Shape;433;g25bb3373efd_0_448"/>
            <p:cNvSpPr/>
            <p:nvPr/>
          </p:nvSpPr>
          <p:spPr>
            <a:xfrm>
              <a:off x="7865475" y="140700"/>
              <a:ext cx="798900" cy="314100"/>
            </a:xfrm>
            <a:prstGeom prst="roundRect">
              <a:avLst>
                <a:gd fmla="val 16667" name="adj"/>
              </a:avLst>
            </a:prstGeom>
            <a:solidFill>
              <a:srgbClr val="F2907D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4" name="Google Shape;434;g25bb3373efd_0_448"/>
            <p:cNvSpPr txBox="1"/>
            <p:nvPr/>
          </p:nvSpPr>
          <p:spPr>
            <a:xfrm>
              <a:off x="7865325" y="104150"/>
              <a:ext cx="798900" cy="4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STEP 5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2823480da9c_0_6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Referral cards</a:t>
            </a:r>
            <a:endParaRPr/>
          </a:p>
        </p:txBody>
      </p:sp>
      <p:sp>
        <p:nvSpPr>
          <p:cNvPr id="440" name="Google Shape;440;g2823480da9c_0_60"/>
          <p:cNvSpPr txBox="1"/>
          <p:nvPr>
            <p:ph idx="4294967295" type="body"/>
          </p:nvPr>
        </p:nvSpPr>
        <p:spPr>
          <a:xfrm>
            <a:off x="311700" y="1229875"/>
            <a:ext cx="64008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/>
              <a:t>Give </a:t>
            </a:r>
            <a:r>
              <a:rPr b="1" lang="en"/>
              <a:t>referral cards</a:t>
            </a:r>
            <a:r>
              <a:rPr lang="en"/>
              <a:t> to all clients who want a referral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Circle the chosen method using a marker pen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Once a week, the programme champion will retrieve referral cards from the family planning unit and return them to the PNC area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Each facility will be given a </a:t>
            </a:r>
            <a:r>
              <a:rPr b="1" lang="en"/>
              <a:t>Referral Card System</a:t>
            </a:r>
            <a:r>
              <a:rPr lang="en"/>
              <a:t> sheet </a:t>
            </a:r>
            <a:r>
              <a:rPr lang="en"/>
              <a:t>explaining how the referral system </a:t>
            </a:r>
            <a:r>
              <a:rPr lang="en"/>
              <a:t>should</a:t>
            </a:r>
            <a:r>
              <a:rPr lang="en"/>
              <a:t> work</a:t>
            </a:r>
            <a:endParaRPr/>
          </a:p>
        </p:txBody>
      </p:sp>
      <p:grpSp>
        <p:nvGrpSpPr>
          <p:cNvPr id="441" name="Google Shape;441;g2823480da9c_0_60"/>
          <p:cNvGrpSpPr/>
          <p:nvPr/>
        </p:nvGrpSpPr>
        <p:grpSpPr>
          <a:xfrm>
            <a:off x="8170125" y="104150"/>
            <a:ext cx="799050" cy="412800"/>
            <a:chOff x="7865325" y="104150"/>
            <a:chExt cx="799050" cy="412800"/>
          </a:xfrm>
        </p:grpSpPr>
        <p:sp>
          <p:nvSpPr>
            <p:cNvPr id="442" name="Google Shape;442;g2823480da9c_0_60"/>
            <p:cNvSpPr/>
            <p:nvPr/>
          </p:nvSpPr>
          <p:spPr>
            <a:xfrm>
              <a:off x="7865475" y="140700"/>
              <a:ext cx="798900" cy="314100"/>
            </a:xfrm>
            <a:prstGeom prst="roundRect">
              <a:avLst>
                <a:gd fmla="val 16667" name="adj"/>
              </a:avLst>
            </a:prstGeom>
            <a:solidFill>
              <a:srgbClr val="F2907D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3" name="Google Shape;443;g2823480da9c_0_60"/>
            <p:cNvSpPr txBox="1"/>
            <p:nvPr/>
          </p:nvSpPr>
          <p:spPr>
            <a:xfrm>
              <a:off x="7865325" y="104150"/>
              <a:ext cx="798900" cy="4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STEP 5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444" name="Google Shape;444;g2823480da9c_0_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7375" y="2333917"/>
            <a:ext cx="1303948" cy="184433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45" name="Google Shape;445;g2823480da9c_0_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97100" y="1171009"/>
            <a:ext cx="1064674" cy="770552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46" name="Google Shape;446;g2823480da9c_0_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96925" y="909313"/>
            <a:ext cx="1064674" cy="7705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23bc328ce82_0_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Side effect management</a:t>
            </a:r>
            <a:endParaRPr/>
          </a:p>
        </p:txBody>
      </p:sp>
      <p:sp>
        <p:nvSpPr>
          <p:cNvPr id="452" name="Google Shape;452;g23bc328ce82_0_4"/>
          <p:cNvSpPr txBox="1"/>
          <p:nvPr>
            <p:ph idx="4294967295" type="body"/>
          </p:nvPr>
        </p:nvSpPr>
        <p:spPr>
          <a:xfrm>
            <a:off x="311700" y="1229875"/>
            <a:ext cx="55812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Inform the client of </a:t>
            </a:r>
            <a:r>
              <a:rPr lang="en" u="sng"/>
              <a:t>possible side effects</a:t>
            </a:r>
            <a:r>
              <a:rPr lang="en"/>
              <a:t> and how they can be managed</a:t>
            </a:r>
            <a:endParaRPr sz="16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Tell the client that if</a:t>
            </a:r>
            <a:r>
              <a:rPr lang="en"/>
              <a:t> side effects are a problem, </a:t>
            </a:r>
            <a:r>
              <a:rPr lang="en" u="sng"/>
              <a:t>method switching</a:t>
            </a:r>
            <a:r>
              <a:rPr lang="en"/>
              <a:t> is also an option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Information on how to manage side effects for each method is in the Method Information Booklet</a:t>
            </a:r>
            <a:endParaRPr b="1"/>
          </a:p>
        </p:txBody>
      </p:sp>
      <p:grpSp>
        <p:nvGrpSpPr>
          <p:cNvPr id="453" name="Google Shape;453;g23bc328ce82_0_4"/>
          <p:cNvGrpSpPr/>
          <p:nvPr/>
        </p:nvGrpSpPr>
        <p:grpSpPr>
          <a:xfrm>
            <a:off x="8170125" y="104150"/>
            <a:ext cx="799050" cy="412800"/>
            <a:chOff x="7865325" y="104150"/>
            <a:chExt cx="799050" cy="412800"/>
          </a:xfrm>
        </p:grpSpPr>
        <p:sp>
          <p:nvSpPr>
            <p:cNvPr id="454" name="Google Shape;454;g23bc328ce82_0_4"/>
            <p:cNvSpPr/>
            <p:nvPr/>
          </p:nvSpPr>
          <p:spPr>
            <a:xfrm>
              <a:off x="7865475" y="140700"/>
              <a:ext cx="798900" cy="314100"/>
            </a:xfrm>
            <a:prstGeom prst="roundRect">
              <a:avLst>
                <a:gd fmla="val 16667" name="adj"/>
              </a:avLst>
            </a:prstGeom>
            <a:solidFill>
              <a:srgbClr val="F2907D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55" name="Google Shape;455;g23bc328ce82_0_4"/>
            <p:cNvSpPr txBox="1"/>
            <p:nvPr/>
          </p:nvSpPr>
          <p:spPr>
            <a:xfrm>
              <a:off x="7865325" y="104150"/>
              <a:ext cx="798900" cy="4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STEP 5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56" name="Google Shape;456;g23bc328ce82_0_4"/>
          <p:cNvGrpSpPr/>
          <p:nvPr/>
        </p:nvGrpSpPr>
        <p:grpSpPr>
          <a:xfrm>
            <a:off x="6221775" y="881700"/>
            <a:ext cx="2610527" cy="3141038"/>
            <a:chOff x="6318525" y="1017800"/>
            <a:chExt cx="2610527" cy="3141038"/>
          </a:xfrm>
        </p:grpSpPr>
        <p:pic>
          <p:nvPicPr>
            <p:cNvPr id="457" name="Google Shape;457;g23bc328ce82_0_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267401" y="1808562"/>
              <a:ext cx="1661651" cy="2350275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458" name="Google Shape;458;g23bc328ce82_0_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805138" y="1340549"/>
              <a:ext cx="1740924" cy="24624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459" name="Google Shape;459;g23bc328ce82_0_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318525" y="1017800"/>
              <a:ext cx="1740900" cy="2451608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2471bdcb59f_0_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Bleeding side effects</a:t>
            </a:r>
            <a:endParaRPr/>
          </a:p>
        </p:txBody>
      </p:sp>
      <p:sp>
        <p:nvSpPr>
          <p:cNvPr id="465" name="Google Shape;465;g2471bdcb59f_0_0"/>
          <p:cNvSpPr txBox="1"/>
          <p:nvPr>
            <p:ph idx="4294967295" type="body"/>
          </p:nvPr>
        </p:nvSpPr>
        <p:spPr>
          <a:xfrm>
            <a:off x="311700" y="1229875"/>
            <a:ext cx="59955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Hormonal methods may cause changes in monthly bleeding including irregular bleeding, spotting, heavier bleeding or no monthly bleeding.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Bleeding changes are </a:t>
            </a:r>
            <a:r>
              <a:rPr b="1" lang="en"/>
              <a:t>safe</a:t>
            </a:r>
            <a:r>
              <a:rPr lang="en"/>
              <a:t> and </a:t>
            </a:r>
            <a:r>
              <a:rPr b="1" lang="en"/>
              <a:t>regular periods typically return after several months</a:t>
            </a:r>
            <a:r>
              <a:rPr lang="en"/>
              <a:t>, especially with the implant, IUD, and combined pill</a:t>
            </a:r>
            <a:r>
              <a:rPr b="1" lang="en"/>
              <a:t>.</a:t>
            </a:r>
            <a:endParaRPr b="1"/>
          </a:p>
        </p:txBody>
      </p:sp>
      <p:grpSp>
        <p:nvGrpSpPr>
          <p:cNvPr id="466" name="Google Shape;466;g2471bdcb59f_0_0"/>
          <p:cNvGrpSpPr/>
          <p:nvPr/>
        </p:nvGrpSpPr>
        <p:grpSpPr>
          <a:xfrm>
            <a:off x="8170125" y="104150"/>
            <a:ext cx="799050" cy="412800"/>
            <a:chOff x="7865325" y="104150"/>
            <a:chExt cx="799050" cy="412800"/>
          </a:xfrm>
        </p:grpSpPr>
        <p:sp>
          <p:nvSpPr>
            <p:cNvPr id="467" name="Google Shape;467;g2471bdcb59f_0_0"/>
            <p:cNvSpPr/>
            <p:nvPr/>
          </p:nvSpPr>
          <p:spPr>
            <a:xfrm>
              <a:off x="7865475" y="140700"/>
              <a:ext cx="798900" cy="314100"/>
            </a:xfrm>
            <a:prstGeom prst="roundRect">
              <a:avLst>
                <a:gd fmla="val 16667" name="adj"/>
              </a:avLst>
            </a:prstGeom>
            <a:solidFill>
              <a:srgbClr val="F2907D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68" name="Google Shape;468;g2471bdcb59f_0_0"/>
            <p:cNvSpPr txBox="1"/>
            <p:nvPr/>
          </p:nvSpPr>
          <p:spPr>
            <a:xfrm>
              <a:off x="7865325" y="104150"/>
              <a:ext cx="798900" cy="4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STEP 5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2471bdcb59f_0_1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extLst>
                  <a:ext uri="http://customooxmlschemas.google.com/">
                    <go:slidesCustomData xmlns:go="http://customooxmlschemas.google.com/" textRoundtripDataId="5"/>
                  </a:ext>
                </a:extLst>
              </a:rPr>
              <a:t>Managing Bleeding Side Effects</a:t>
            </a:r>
            <a:endParaRPr/>
          </a:p>
        </p:txBody>
      </p:sp>
      <p:sp>
        <p:nvSpPr>
          <p:cNvPr id="474" name="Google Shape;474;g2471bdcb59f_0_10"/>
          <p:cNvSpPr txBox="1"/>
          <p:nvPr>
            <p:ph idx="4294967295" type="body"/>
          </p:nvPr>
        </p:nvSpPr>
        <p:spPr>
          <a:xfrm>
            <a:off x="311700" y="1229875"/>
            <a:ext cx="81831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Consult the </a:t>
            </a:r>
            <a:r>
              <a:rPr b="1" lang="en"/>
              <a:t>Method Information Booklet</a:t>
            </a:r>
            <a:r>
              <a:rPr lang="en"/>
              <a:t> for full details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5-day course of NSAIDs</a:t>
            </a:r>
            <a:endParaRPr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Ibuprofen – 800 mg (3x per day) for 5 days, OR </a:t>
            </a:r>
            <a:endParaRPr sz="1600"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Mefenamic Acid – 500 mg </a:t>
            </a:r>
            <a:r>
              <a:rPr lang="en" sz="1600">
                <a:extLst>
                  <a:ext uri="http://customooxmlschemas.google.com/">
                    <go:slidesCustomData xmlns:go="http://customooxmlschemas.google.com/" textRoundtripDataId="6"/>
                  </a:ext>
                </a:extLst>
              </a:rPr>
              <a:t>(3x per day)</a:t>
            </a:r>
            <a:r>
              <a:rPr lang="en" sz="1600"/>
              <a:t> for 5 days</a:t>
            </a:r>
            <a:endParaRPr sz="1600"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Can be repeated monthly, but no more frequently</a:t>
            </a:r>
            <a:endParaRPr sz="16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Combined oral contraceptive can be used for those with</a:t>
            </a:r>
            <a:r>
              <a:rPr lang="en"/>
              <a:t> bleeding issues who are </a:t>
            </a:r>
            <a:r>
              <a:rPr lang="en"/>
              <a:t>using the implant, injectable, or IUD </a:t>
            </a:r>
            <a:endParaRPr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Can be used for up to 3 months </a:t>
            </a:r>
            <a:endParaRPr sz="1600"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When stopped, the earlier bleeding pattern will likely resume</a:t>
            </a:r>
            <a:endParaRPr sz="1600"/>
          </a:p>
        </p:txBody>
      </p:sp>
      <p:grpSp>
        <p:nvGrpSpPr>
          <p:cNvPr id="475" name="Google Shape;475;g2471bdcb59f_0_10"/>
          <p:cNvGrpSpPr/>
          <p:nvPr/>
        </p:nvGrpSpPr>
        <p:grpSpPr>
          <a:xfrm>
            <a:off x="8170125" y="104150"/>
            <a:ext cx="799050" cy="412800"/>
            <a:chOff x="7865325" y="104150"/>
            <a:chExt cx="799050" cy="412800"/>
          </a:xfrm>
        </p:grpSpPr>
        <p:sp>
          <p:nvSpPr>
            <p:cNvPr id="476" name="Google Shape;476;g2471bdcb59f_0_10"/>
            <p:cNvSpPr/>
            <p:nvPr/>
          </p:nvSpPr>
          <p:spPr>
            <a:xfrm>
              <a:off x="7865475" y="140700"/>
              <a:ext cx="798900" cy="314100"/>
            </a:xfrm>
            <a:prstGeom prst="roundRect">
              <a:avLst>
                <a:gd fmla="val 16667" name="adj"/>
              </a:avLst>
            </a:prstGeom>
            <a:solidFill>
              <a:srgbClr val="F2907D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77" name="Google Shape;477;g2471bdcb59f_0_10"/>
            <p:cNvSpPr txBox="1"/>
            <p:nvPr/>
          </p:nvSpPr>
          <p:spPr>
            <a:xfrm>
              <a:off x="7865325" y="104150"/>
              <a:ext cx="798900" cy="4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STEP 5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25bb3373efd_0_45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Come back any time</a:t>
            </a:r>
            <a:endParaRPr/>
          </a:p>
        </p:txBody>
      </p:sp>
      <p:sp>
        <p:nvSpPr>
          <p:cNvPr id="483" name="Google Shape;483;g25bb3373efd_0_454"/>
          <p:cNvSpPr txBox="1"/>
          <p:nvPr>
            <p:ph idx="4294967295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Before saying goodbye, tell the client that they are </a:t>
            </a:r>
            <a:r>
              <a:rPr lang="en" u="sng"/>
              <a:t>free to come back any time</a:t>
            </a:r>
            <a:r>
              <a:rPr lang="en"/>
              <a:t> with questions or concerns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Inform them that if they are unhappy with any side effects, you can help by providing </a:t>
            </a:r>
            <a:r>
              <a:rPr lang="en" u="sng"/>
              <a:t>treatments or alternative methods</a:t>
            </a:r>
            <a:endParaRPr b="1"/>
          </a:p>
        </p:txBody>
      </p:sp>
      <p:grpSp>
        <p:nvGrpSpPr>
          <p:cNvPr id="484" name="Google Shape;484;g25bb3373efd_0_454"/>
          <p:cNvGrpSpPr/>
          <p:nvPr/>
        </p:nvGrpSpPr>
        <p:grpSpPr>
          <a:xfrm>
            <a:off x="8170125" y="104150"/>
            <a:ext cx="799050" cy="412800"/>
            <a:chOff x="7865325" y="104150"/>
            <a:chExt cx="799050" cy="412800"/>
          </a:xfrm>
        </p:grpSpPr>
        <p:sp>
          <p:nvSpPr>
            <p:cNvPr id="485" name="Google Shape;485;g25bb3373efd_0_454"/>
            <p:cNvSpPr/>
            <p:nvPr/>
          </p:nvSpPr>
          <p:spPr>
            <a:xfrm>
              <a:off x="7865475" y="140700"/>
              <a:ext cx="798900" cy="314100"/>
            </a:xfrm>
            <a:prstGeom prst="roundRect">
              <a:avLst>
                <a:gd fmla="val 16667" name="adj"/>
              </a:avLst>
            </a:prstGeom>
            <a:solidFill>
              <a:srgbClr val="F2907D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86" name="Google Shape;486;g25bb3373efd_0_454"/>
            <p:cNvSpPr txBox="1"/>
            <p:nvPr/>
          </p:nvSpPr>
          <p:spPr>
            <a:xfrm>
              <a:off x="7865325" y="104150"/>
              <a:ext cx="798900" cy="4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STEP 5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Guidelines</a:t>
            </a:r>
            <a:endParaRPr/>
          </a:p>
        </p:txBody>
      </p:sp>
      <p:sp>
        <p:nvSpPr>
          <p:cNvPr id="197" name="Google Shape;197;p6"/>
          <p:cNvSpPr txBox="1"/>
          <p:nvPr>
            <p:ph idx="4294967295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Respect one another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Keep an open mind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 answers are wrong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Phones on silent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28434bcf8b0_0_67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3. Practice</a:t>
            </a:r>
            <a:endParaRPr/>
          </a:p>
        </p:txBody>
      </p:sp>
      <p:pic>
        <p:nvPicPr>
          <p:cNvPr id="492" name="Google Shape;492;g28434bcf8b0_0_67"/>
          <p:cNvPicPr preferRelativeResize="0"/>
          <p:nvPr/>
        </p:nvPicPr>
        <p:blipFill rotWithShape="1">
          <a:blip r:embed="rId3">
            <a:alphaModFix/>
          </a:blip>
          <a:srcRect b="40680" l="10594" r="0" t="39785"/>
          <a:stretch/>
        </p:blipFill>
        <p:spPr>
          <a:xfrm>
            <a:off x="152400" y="67750"/>
            <a:ext cx="1928349" cy="595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25a83ac03d1_0_2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i="1" lang="en"/>
              <a:t>Pair Activity: Providing Counselling</a:t>
            </a:r>
            <a:endParaRPr i="1"/>
          </a:p>
        </p:txBody>
      </p:sp>
      <p:sp>
        <p:nvSpPr>
          <p:cNvPr id="498" name="Google Shape;498;g25a83ac03d1_0_22"/>
          <p:cNvSpPr txBox="1"/>
          <p:nvPr/>
        </p:nvSpPr>
        <p:spPr>
          <a:xfrm>
            <a:off x="403000" y="1020525"/>
            <a:ext cx="7217700" cy="18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●"/>
            </a:pPr>
            <a:r>
              <a:rPr b="0" i="0" lang="en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Practice </a:t>
            </a:r>
            <a:r>
              <a:rPr lang="en" sz="1600">
                <a:latin typeface="Roboto"/>
                <a:ea typeface="Roboto"/>
                <a:cs typeface="Roboto"/>
                <a:sym typeface="Roboto"/>
              </a:rPr>
              <a:t>providing counselling </a:t>
            </a:r>
            <a:r>
              <a:rPr b="0" i="0" lang="en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using the </a:t>
            </a:r>
            <a:r>
              <a:rPr b="0" i="0" lang="en" sz="1600" u="sng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Conversation</a:t>
            </a:r>
            <a:r>
              <a:rPr lang="en" sz="1600" u="sng">
                <a:latin typeface="Roboto"/>
                <a:ea typeface="Roboto"/>
                <a:cs typeface="Roboto"/>
                <a:sym typeface="Roboto"/>
              </a:rPr>
              <a:t> Guide</a:t>
            </a:r>
            <a:r>
              <a:rPr lang="en" sz="1600">
                <a:latin typeface="Roboto"/>
                <a:ea typeface="Roboto"/>
                <a:cs typeface="Roboto"/>
                <a:sym typeface="Roboto"/>
              </a:rPr>
              <a:t> and </a:t>
            </a:r>
            <a:r>
              <a:rPr b="0" i="0" lang="en" sz="1600" u="sng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Method Cards</a:t>
            </a:r>
            <a:r>
              <a:rPr b="0" i="0" lang="en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b="0" i="0" sz="1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●"/>
            </a:pPr>
            <a:r>
              <a:rPr b="0" i="0" lang="en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b="0" i="0" lang="en" sz="1600" u="sng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‘client’ should give feedback </a:t>
            </a:r>
            <a:r>
              <a:rPr b="0" i="0" lang="en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on the following: </a:t>
            </a:r>
            <a:endParaRPr b="0" i="0" sz="1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99" name="Google Shape;499;g25a83ac03d1_0_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57125" y="0"/>
            <a:ext cx="1329300" cy="1329300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g25a83ac03d1_0_22"/>
          <p:cNvSpPr txBox="1"/>
          <p:nvPr/>
        </p:nvSpPr>
        <p:spPr>
          <a:xfrm>
            <a:off x="7857125" y="1417525"/>
            <a:ext cx="1329300" cy="1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ACTIVITY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501" name="Google Shape;501;g25a83ac03d1_0_22"/>
          <p:cNvGraphicFramePr/>
          <p:nvPr/>
        </p:nvGraphicFramePr>
        <p:xfrm>
          <a:off x="538150" y="2359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{DA3D9A2A-8C32-4B1C-8730-AEFE7443BA26}</a:tableStyleId>
              </a:tblPr>
              <a:tblGrid>
                <a:gridCol w="4852025"/>
                <a:gridCol w="942225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They actively involved me, asking questions and listening respectfully</a:t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Yes/No</a:t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They explained to me why they were removing cards </a:t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Yes/No</a:t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They asked me what cards I was interested in and read out all the information for me </a:t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Yes/No</a:t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They asked me if I wanted a method and offered me the method or a referral at the end </a:t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Yes/No</a:t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25a83ac03d1_0_45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4. Skills Test</a:t>
            </a:r>
            <a:endParaRPr/>
          </a:p>
        </p:txBody>
      </p:sp>
      <p:sp>
        <p:nvSpPr>
          <p:cNvPr id="507" name="Google Shape;507;g25a83ac03d1_0_45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t/>
            </a:r>
            <a:endParaRPr/>
          </a:p>
        </p:txBody>
      </p:sp>
      <p:pic>
        <p:nvPicPr>
          <p:cNvPr id="508" name="Google Shape;508;g25a83ac03d1_0_45"/>
          <p:cNvPicPr preferRelativeResize="0"/>
          <p:nvPr/>
        </p:nvPicPr>
        <p:blipFill rotWithShape="1">
          <a:blip r:embed="rId3">
            <a:alphaModFix/>
          </a:blip>
          <a:srcRect b="40680" l="10594" r="0" t="39785"/>
          <a:stretch/>
        </p:blipFill>
        <p:spPr>
          <a:xfrm>
            <a:off x="152400" y="67750"/>
            <a:ext cx="1928349" cy="595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25a83ac03d1_0_5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Skills Test</a:t>
            </a:r>
            <a:endParaRPr/>
          </a:p>
        </p:txBody>
      </p:sp>
      <p:sp>
        <p:nvSpPr>
          <p:cNvPr id="514" name="Google Shape;514;g25a83ac03d1_0_50"/>
          <p:cNvSpPr txBox="1"/>
          <p:nvPr>
            <p:ph idx="4294967295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pairs, you’re going to take turns doing the conversational counselling to each other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“client” will grade the provider using the “Skills Assessment” in SurveyCTO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25a83ac03d1_0_9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Skills Test – Conversational counselling</a:t>
            </a:r>
            <a:endParaRPr/>
          </a:p>
        </p:txBody>
      </p:sp>
      <p:sp>
        <p:nvSpPr>
          <p:cNvPr id="520" name="Google Shape;520;g25a83ac03d1_0_93"/>
          <p:cNvSpPr txBox="1"/>
          <p:nvPr>
            <p:ph idx="4294967295" type="body"/>
          </p:nvPr>
        </p:nvSpPr>
        <p:spPr>
          <a:xfrm>
            <a:off x="403225" y="1447300"/>
            <a:ext cx="42357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Remember to: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Cover all 5 sections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Actively involve the client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Ask the client about their concerns and if they have any questions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					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521" name="Google Shape;521;g25a83ac03d1_0_93"/>
          <p:cNvSpPr txBox="1"/>
          <p:nvPr>
            <p:ph idx="4294967295" type="body"/>
          </p:nvPr>
        </p:nvSpPr>
        <p:spPr>
          <a:xfrm>
            <a:off x="4942275" y="817675"/>
            <a:ext cx="41199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i="1" lang="en"/>
              <a:t>Make sure to fill out the assessment!</a:t>
            </a:r>
            <a:endParaRPr i="1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Open </a:t>
            </a:r>
            <a:r>
              <a:rPr i="1" lang="en"/>
              <a:t>SurveyCTO: Collect</a:t>
            </a:r>
            <a:r>
              <a:rPr lang="en"/>
              <a:t> app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Select “Fill Blank Form”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Select “Skills Assessment - PNC”</a:t>
            </a:r>
            <a:endParaRPr/>
          </a:p>
        </p:txBody>
      </p:sp>
      <p:sp>
        <p:nvSpPr>
          <p:cNvPr id="522" name="Google Shape;522;g25a83ac03d1_0_93"/>
          <p:cNvSpPr/>
          <p:nvPr/>
        </p:nvSpPr>
        <p:spPr>
          <a:xfrm>
            <a:off x="4971100" y="1637875"/>
            <a:ext cx="4023000" cy="17817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14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5. Concluding Remarks</a:t>
            </a:r>
            <a:endParaRPr/>
          </a:p>
        </p:txBody>
      </p:sp>
      <p:sp>
        <p:nvSpPr>
          <p:cNvPr id="528" name="Google Shape;528;p14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t/>
            </a:r>
            <a:endParaRPr/>
          </a:p>
        </p:txBody>
      </p:sp>
      <p:pic>
        <p:nvPicPr>
          <p:cNvPr id="529" name="Google Shape;529;p142"/>
          <p:cNvPicPr preferRelativeResize="0"/>
          <p:nvPr/>
        </p:nvPicPr>
        <p:blipFill rotWithShape="1">
          <a:blip r:embed="rId3">
            <a:alphaModFix/>
          </a:blip>
          <a:srcRect b="40680" l="10594" r="0" t="39785"/>
          <a:stretch/>
        </p:blipFill>
        <p:spPr>
          <a:xfrm>
            <a:off x="152400" y="67750"/>
            <a:ext cx="1928349" cy="595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25945c1b091_0_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Recap: Project Activities</a:t>
            </a:r>
            <a:endParaRPr/>
          </a:p>
        </p:txBody>
      </p:sp>
      <p:sp>
        <p:nvSpPr>
          <p:cNvPr id="535" name="Google Shape;535;g25945c1b091_0_0"/>
          <p:cNvSpPr txBox="1"/>
          <p:nvPr>
            <p:ph idx="4294967295" type="body"/>
          </p:nvPr>
        </p:nvSpPr>
        <p:spPr>
          <a:xfrm>
            <a:off x="311700" y="1229875"/>
            <a:ext cx="74472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We are providing you training today so you can start using the new approach straight away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Monitoring and evaluation</a:t>
            </a:r>
            <a:endParaRPr/>
          </a:p>
          <a:p>
            <a:pPr indent="-32258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600"/>
              <a:t>We will be collecting information from clients and providers about how much the new method is being used</a:t>
            </a:r>
            <a:endParaRPr sz="1600"/>
          </a:p>
          <a:p>
            <a:pPr indent="-32258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600"/>
              <a:t>All PNC clients should receive 1:1 family planning guidance</a:t>
            </a:r>
            <a:endParaRPr sz="1600"/>
          </a:p>
          <a:p>
            <a:pPr indent="-32258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600"/>
              <a:t>We expect that you will use the new method as part of our work with the Ghana Health Service to explore its value</a:t>
            </a:r>
            <a:endParaRPr sz="1600"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Programme champions will be there to help you if you have any questions about the new approach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25f0d46d54c_0_269"/>
          <p:cNvSpPr txBox="1"/>
          <p:nvPr>
            <p:ph type="title"/>
          </p:nvPr>
        </p:nvSpPr>
        <p:spPr>
          <a:xfrm>
            <a:off x="404525" y="686722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33"/>
              <a:buNone/>
            </a:pPr>
            <a:r>
              <a:rPr lang="en" sz="3300">
                <a:solidFill>
                  <a:srgbClr val="DD7E6B"/>
                </a:solidFill>
              </a:rPr>
              <a:t>Recap: Changes to Care</a:t>
            </a:r>
            <a:endParaRPr sz="3300">
              <a:solidFill>
                <a:srgbClr val="DD7E6B"/>
              </a:solidFill>
            </a:endParaRPr>
          </a:p>
        </p:txBody>
      </p:sp>
      <p:sp>
        <p:nvSpPr>
          <p:cNvPr id="541" name="Google Shape;541;g25f0d46d54c_0_269"/>
          <p:cNvSpPr txBox="1"/>
          <p:nvPr>
            <p:ph idx="4294967295" type="body"/>
          </p:nvPr>
        </p:nvSpPr>
        <p:spPr>
          <a:xfrm>
            <a:off x="311700" y="1711800"/>
            <a:ext cx="8520600" cy="31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62500"/>
          </a:bodyPr>
          <a:lstStyle/>
          <a:p>
            <a:pPr indent="-338813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" sz="2777"/>
              <a:t>Conversation guide </a:t>
            </a:r>
            <a:r>
              <a:rPr lang="en" sz="2777"/>
              <a:t>for talking with clients about family planning</a:t>
            </a:r>
            <a:endParaRPr sz="2777"/>
          </a:p>
          <a:p>
            <a:pPr indent="-338813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" sz="2777"/>
              <a:t>Method cards </a:t>
            </a:r>
            <a:r>
              <a:rPr lang="en" sz="2777"/>
              <a:t>to help you explain the options and explore them with the client</a:t>
            </a:r>
            <a:endParaRPr sz="2777"/>
          </a:p>
          <a:p>
            <a:pPr indent="-338813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" sz="2777"/>
              <a:t>Encouragement to provide the method or refer to the family planning unit </a:t>
            </a:r>
            <a:r>
              <a:rPr lang="en" sz="2777"/>
              <a:t>if the client chooses a birth spacing method </a:t>
            </a:r>
            <a:endParaRPr sz="2777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77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77"/>
              <a:t>IMPORTANT: Conversation guides and method cards should be used to counsel </a:t>
            </a:r>
            <a:r>
              <a:rPr b="1" i="1" lang="en" sz="2777"/>
              <a:t>every client</a:t>
            </a:r>
            <a:r>
              <a:rPr lang="en" sz="2777"/>
              <a:t> who attends PNC</a:t>
            </a:r>
            <a:endParaRPr sz="2777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25c3d01860d_2_3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Please use what you have learnt today</a:t>
            </a:r>
            <a:endParaRPr/>
          </a:p>
        </p:txBody>
      </p:sp>
      <p:sp>
        <p:nvSpPr>
          <p:cNvPr id="547" name="Google Shape;547;g25c3d01860d_2_37"/>
          <p:cNvSpPr txBox="1"/>
          <p:nvPr>
            <p:ph idx="4294967295" type="body"/>
          </p:nvPr>
        </p:nvSpPr>
        <p:spPr>
          <a:xfrm>
            <a:off x="311700" y="1229875"/>
            <a:ext cx="75393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expect to see you using the conversation guide and method cards from </a:t>
            </a:r>
            <a:r>
              <a:rPr lang="en" u="sng"/>
              <a:t>now</a:t>
            </a:r>
            <a:endParaRPr u="sng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will be following-up in </a:t>
            </a:r>
            <a:r>
              <a:rPr lang="en" u="sng"/>
              <a:t>one week</a:t>
            </a:r>
            <a:r>
              <a:rPr lang="en"/>
              <a:t>’s time with the </a:t>
            </a:r>
            <a:r>
              <a:rPr lang="en" u="sng"/>
              <a:t>supervisors</a:t>
            </a:r>
            <a:r>
              <a:rPr lang="en"/>
              <a:t>  and </a:t>
            </a:r>
            <a:r>
              <a:rPr lang="en" u="sng"/>
              <a:t>program champions </a:t>
            </a:r>
            <a:r>
              <a:rPr lang="en"/>
              <a:t>at your facility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</a:t>
            </a:r>
            <a:r>
              <a:rPr lang="en" u="sng"/>
              <a:t>four weeks</a:t>
            </a:r>
            <a:r>
              <a:rPr lang="en"/>
              <a:t> we will be</a:t>
            </a:r>
            <a:r>
              <a:rPr lang="en" u="sng"/>
              <a:t> surveying clients</a:t>
            </a:r>
            <a:r>
              <a:rPr lang="en"/>
              <a:t> to see if you are using the conversation guide and method cards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will also be </a:t>
            </a:r>
            <a:r>
              <a:rPr lang="en" u="sng"/>
              <a:t>surveying you</a:t>
            </a:r>
            <a:r>
              <a:rPr lang="en"/>
              <a:t> to ask for </a:t>
            </a:r>
            <a:r>
              <a:rPr lang="en" u="sng"/>
              <a:t>feedback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23bc328ce82_0_12"/>
          <p:cNvSpPr txBox="1"/>
          <p:nvPr>
            <p:ph type="ctrTitle"/>
          </p:nvPr>
        </p:nvSpPr>
        <p:spPr>
          <a:xfrm>
            <a:off x="236400" y="2189900"/>
            <a:ext cx="44760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"/>
              <a:t>Post-test and feedback</a:t>
            </a:r>
            <a:endParaRPr/>
          </a:p>
        </p:txBody>
      </p:sp>
      <p:sp>
        <p:nvSpPr>
          <p:cNvPr id="553" name="Google Shape;553;g23bc328ce82_0_12"/>
          <p:cNvSpPr txBox="1"/>
          <p:nvPr>
            <p:ph idx="4294967295" type="body"/>
          </p:nvPr>
        </p:nvSpPr>
        <p:spPr>
          <a:xfrm>
            <a:off x="4712400" y="939800"/>
            <a:ext cx="41199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Open </a:t>
            </a:r>
            <a:r>
              <a:rPr i="1" lang="en">
                <a:solidFill>
                  <a:schemeClr val="lt1"/>
                </a:solidFill>
              </a:rPr>
              <a:t>SurveyCTO: Collect</a:t>
            </a:r>
            <a:r>
              <a:rPr lang="en">
                <a:solidFill>
                  <a:schemeClr val="lt1"/>
                </a:solidFill>
              </a:rPr>
              <a:t> app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Select “Fill Blank Form”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Select and fill out “Provider Knowledge Post-Test - PNC”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Select and fill out “Training Feedback”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554" name="Google Shape;554;g23bc328ce82_0_12"/>
          <p:cNvPicPr preferRelativeResize="0"/>
          <p:nvPr/>
        </p:nvPicPr>
        <p:blipFill rotWithShape="1">
          <a:blip r:embed="rId3">
            <a:alphaModFix/>
          </a:blip>
          <a:srcRect b="40680" l="10594" r="0" t="39785"/>
          <a:stretch/>
        </p:blipFill>
        <p:spPr>
          <a:xfrm>
            <a:off x="152400" y="67750"/>
            <a:ext cx="1928349" cy="595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e4d50b225a_0_16"/>
          <p:cNvSpPr txBox="1"/>
          <p:nvPr>
            <p:ph type="ctrTitle"/>
          </p:nvPr>
        </p:nvSpPr>
        <p:spPr>
          <a:xfrm>
            <a:off x="460950" y="2152347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-4572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AutoNum type="arabicPeriod"/>
            </a:pPr>
            <a:r>
              <a:rPr lang="en"/>
              <a:t>Project Overview</a:t>
            </a:r>
            <a:endParaRPr/>
          </a:p>
        </p:txBody>
      </p:sp>
      <p:pic>
        <p:nvPicPr>
          <p:cNvPr id="203" name="Google Shape;203;g1e4d50b225a_0_16"/>
          <p:cNvPicPr preferRelativeResize="0"/>
          <p:nvPr/>
        </p:nvPicPr>
        <p:blipFill rotWithShape="1">
          <a:blip r:embed="rId3">
            <a:alphaModFix/>
          </a:blip>
          <a:srcRect b="40680" l="10594" r="0" t="39785"/>
          <a:stretch/>
        </p:blipFill>
        <p:spPr>
          <a:xfrm>
            <a:off x="152400" y="67750"/>
            <a:ext cx="1928349" cy="595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146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Thank you!</a:t>
            </a:r>
            <a:endParaRPr/>
          </a:p>
        </p:txBody>
      </p:sp>
      <p:pic>
        <p:nvPicPr>
          <p:cNvPr id="560" name="Google Shape;560;p146"/>
          <p:cNvPicPr preferRelativeResize="0"/>
          <p:nvPr/>
        </p:nvPicPr>
        <p:blipFill rotWithShape="1">
          <a:blip r:embed="rId3">
            <a:alphaModFix/>
          </a:blip>
          <a:srcRect b="40680" l="10594" r="0" t="39785"/>
          <a:stretch/>
        </p:blipFill>
        <p:spPr>
          <a:xfrm>
            <a:off x="152400" y="67750"/>
            <a:ext cx="1928349" cy="595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8434bcf8b0_0_21"/>
          <p:cNvSpPr txBox="1"/>
          <p:nvPr>
            <p:ph type="title"/>
          </p:nvPr>
        </p:nvSpPr>
        <p:spPr>
          <a:xfrm>
            <a:off x="404525" y="686722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33"/>
              <a:buNone/>
            </a:pPr>
            <a:r>
              <a:rPr lang="en" sz="3300">
                <a:solidFill>
                  <a:srgbClr val="DD7E6B"/>
                </a:solidFill>
              </a:rPr>
              <a:t>Change to Care</a:t>
            </a:r>
            <a:endParaRPr sz="3300">
              <a:solidFill>
                <a:srgbClr val="DD7E6B"/>
              </a:solidFill>
            </a:endParaRPr>
          </a:p>
        </p:txBody>
      </p:sp>
      <p:sp>
        <p:nvSpPr>
          <p:cNvPr id="209" name="Google Shape;209;g28434bcf8b0_0_21"/>
          <p:cNvSpPr txBox="1"/>
          <p:nvPr/>
        </p:nvSpPr>
        <p:spPr>
          <a:xfrm>
            <a:off x="445675" y="1525525"/>
            <a:ext cx="83232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We expect you to </a:t>
            </a:r>
            <a:r>
              <a:rPr b="1" lang="en" sz="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provide individual family planning counselling to every women who attends a postnatal care session</a:t>
            </a:r>
            <a:endParaRPr sz="2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0" name="Google Shape;210;g28434bcf8b0_0_21"/>
          <p:cNvSpPr txBox="1"/>
          <p:nvPr/>
        </p:nvSpPr>
        <p:spPr>
          <a:xfrm>
            <a:off x="445675" y="2752400"/>
            <a:ext cx="73857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This is in line with the </a:t>
            </a:r>
            <a:r>
              <a:rPr lang="en" sz="1800" u="sng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national</a:t>
            </a:r>
            <a:r>
              <a:rPr lang="en" sz="1800" u="sng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policy of the Ghana Health Service.</a:t>
            </a: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The purpose of this training and programme is to test the increases to uptake and informed choice from consistent 1:1 counselling at PNC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5f0d46d54c_0_90"/>
          <p:cNvSpPr txBox="1"/>
          <p:nvPr>
            <p:ph type="title"/>
          </p:nvPr>
        </p:nvSpPr>
        <p:spPr>
          <a:xfrm>
            <a:off x="404525" y="686722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33"/>
              <a:buNone/>
            </a:pPr>
            <a:r>
              <a:rPr lang="en" sz="3300">
                <a:solidFill>
                  <a:srgbClr val="DD7E6B"/>
                </a:solidFill>
              </a:rPr>
              <a:t>Change to Care</a:t>
            </a:r>
            <a:endParaRPr sz="3300">
              <a:solidFill>
                <a:srgbClr val="DD7E6B"/>
              </a:solidFill>
            </a:endParaRPr>
          </a:p>
        </p:txBody>
      </p:sp>
      <p:sp>
        <p:nvSpPr>
          <p:cNvPr id="216" name="Google Shape;216;g25f0d46d54c_0_90"/>
          <p:cNvSpPr txBox="1"/>
          <p:nvPr>
            <p:ph idx="4294967295" type="body"/>
          </p:nvPr>
        </p:nvSpPr>
        <p:spPr>
          <a:xfrm>
            <a:off x="311700" y="2116685"/>
            <a:ext cx="8520600" cy="27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34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9"/>
              <a:buChar char="●"/>
            </a:pPr>
            <a:r>
              <a:rPr b="1" lang="en" sz="1808"/>
              <a:t>Conversation guide </a:t>
            </a:r>
            <a:r>
              <a:rPr lang="en" sz="1808"/>
              <a:t>for talking with client</a:t>
            </a:r>
            <a:r>
              <a:rPr lang="en" sz="1808"/>
              <a:t>s</a:t>
            </a:r>
            <a:r>
              <a:rPr lang="en" sz="1808"/>
              <a:t> about family planning</a:t>
            </a:r>
            <a:endParaRPr sz="1808"/>
          </a:p>
          <a:p>
            <a:pPr indent="-3434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9"/>
              <a:buChar char="●"/>
            </a:pPr>
            <a:r>
              <a:rPr b="1" lang="en" sz="1808"/>
              <a:t>Method cards </a:t>
            </a:r>
            <a:r>
              <a:rPr lang="en" sz="1808"/>
              <a:t>to help you explain the options and explore them with the client</a:t>
            </a:r>
            <a:endParaRPr sz="1808"/>
          </a:p>
          <a:p>
            <a:pPr indent="-3434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9"/>
              <a:buChar char="●"/>
            </a:pPr>
            <a:r>
              <a:rPr b="1" lang="en" sz="1808"/>
              <a:t>Method Information Booklet </a:t>
            </a:r>
            <a:r>
              <a:rPr lang="en" sz="1808"/>
              <a:t>for refreshing your knowledge on family planning</a:t>
            </a:r>
            <a:endParaRPr sz="1808"/>
          </a:p>
          <a:p>
            <a:pPr indent="-3434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9"/>
              <a:buChar char="●"/>
            </a:pPr>
            <a:r>
              <a:rPr b="1" lang="en" sz="1808"/>
              <a:t>Referral cards </a:t>
            </a:r>
            <a:r>
              <a:rPr lang="en" sz="1808"/>
              <a:t>to encourage clients interested in taking up a family planning method to visit the family planning unit.</a:t>
            </a:r>
            <a:endParaRPr sz="1808"/>
          </a:p>
        </p:txBody>
      </p:sp>
      <p:sp>
        <p:nvSpPr>
          <p:cNvPr id="217" name="Google Shape;217;g25f0d46d54c_0_90"/>
          <p:cNvSpPr txBox="1"/>
          <p:nvPr/>
        </p:nvSpPr>
        <p:spPr>
          <a:xfrm>
            <a:off x="404525" y="1525525"/>
            <a:ext cx="7354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We have provided materials to make it quicker and easier to do this:</a:t>
            </a:r>
            <a:endParaRPr sz="1800" u="sng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526b55f557_0_1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Accountability</a:t>
            </a:r>
            <a:endParaRPr/>
          </a:p>
        </p:txBody>
      </p:sp>
      <p:sp>
        <p:nvSpPr>
          <p:cNvPr id="223" name="Google Shape;223;g2526b55f557_0_18"/>
          <p:cNvSpPr txBox="1"/>
          <p:nvPr>
            <p:ph idx="4294967295" type="body"/>
          </p:nvPr>
        </p:nvSpPr>
        <p:spPr>
          <a:xfrm>
            <a:off x="311700" y="1229875"/>
            <a:ext cx="62358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External follow-up surveys </a:t>
            </a:r>
            <a:r>
              <a:rPr lang="en"/>
              <a:t>will be conducted in one month to check whether care is </a:t>
            </a:r>
            <a:r>
              <a:rPr lang="en"/>
              <a:t>occurring</a:t>
            </a:r>
            <a:r>
              <a:rPr lang="en"/>
              <a:t> according to the training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Phone follow-up surveys with a random sampling of clients</a:t>
            </a:r>
            <a:r>
              <a:rPr lang="en"/>
              <a:t> will be conducted weekly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Brief knowledge checks</a:t>
            </a:r>
            <a:r>
              <a:rPr lang="en"/>
              <a:t> through a WhatsApp-based tool in the weeks following the training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84cf949e34_1_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Reach out to your programme champion!</a:t>
            </a:r>
            <a:endParaRPr/>
          </a:p>
        </p:txBody>
      </p:sp>
      <p:sp>
        <p:nvSpPr>
          <p:cNvPr id="229" name="Google Shape;229;g284cf949e34_1_0"/>
          <p:cNvSpPr txBox="1"/>
          <p:nvPr>
            <p:ph idx="4294967295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Each hospital has one programme champion - a team member who has been asked to do additional work to support the program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They are there to support you if you have questions or concerns about the materials and the approach that you are trained in today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Programme champions: please stand up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